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256" r:id="rId2"/>
    <p:sldId id="517" r:id="rId3"/>
    <p:sldId id="510" r:id="rId4"/>
    <p:sldId id="449" r:id="rId5"/>
    <p:sldId id="511" r:id="rId6"/>
    <p:sldId id="512" r:id="rId7"/>
    <p:sldId id="518" r:id="rId8"/>
    <p:sldId id="460" r:id="rId9"/>
    <p:sldId id="519" r:id="rId10"/>
    <p:sldId id="509" r:id="rId11"/>
    <p:sldId id="515" r:id="rId12"/>
    <p:sldId id="508" r:id="rId13"/>
  </p:sldIdLst>
  <p:sldSz cx="9144000" cy="6858000" type="screen4x3"/>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83"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FFFFCC"/>
    <a:srgbClr val="FFFF66"/>
    <a:srgbClr val="FFFF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63" autoAdjust="0"/>
    <p:restoredTop sz="95825" autoAdjust="0"/>
  </p:normalViewPr>
  <p:slideViewPr>
    <p:cSldViewPr snapToGrid="0" snapToObjects="1">
      <p:cViewPr varScale="1">
        <p:scale>
          <a:sx n="117" d="100"/>
          <a:sy n="117" d="100"/>
        </p:scale>
        <p:origin x="-1716" y="-102"/>
      </p:cViewPr>
      <p:guideLst>
        <p:guide orient="horz" pos="2183"/>
        <p:guide pos="2880"/>
      </p:guideLst>
    </p:cSldViewPr>
  </p:slideViewPr>
  <p:outlineViewPr>
    <p:cViewPr>
      <p:scale>
        <a:sx n="33" d="100"/>
        <a:sy n="33" d="100"/>
      </p:scale>
      <p:origin x="0" y="36774"/>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183B6ED9-1A7B-4EA5-986A-59676557CE13}" type="datetimeFigureOut">
              <a:rPr lang="en-US" smtClean="0"/>
              <a:t>5/21/2015</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0B562DB5-38D3-4C35-B274-DA7D6730DC16}" type="slidenum">
              <a:rPr lang="en-US" smtClean="0"/>
              <a:t>‹#›</a:t>
            </a:fld>
            <a:endParaRPr lang="en-US"/>
          </a:p>
        </p:txBody>
      </p:sp>
    </p:spTree>
    <p:extLst>
      <p:ext uri="{BB962C8B-B14F-4D97-AF65-F5344CB8AC3E}">
        <p14:creationId xmlns:p14="http://schemas.microsoft.com/office/powerpoint/2010/main" val="1941148419"/>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048C737F-1A87-A347-9B35-191E1B3ECFCC}" type="datetimeFigureOut">
              <a:rPr lang="en-US" smtClean="0"/>
              <a:t>5/21/2015</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3EFC5B97-889A-EF45-9112-ED8F5DFBD5AD}" type="slidenum">
              <a:rPr lang="en-US" smtClean="0"/>
              <a:t>‹#›</a:t>
            </a:fld>
            <a:endParaRPr lang="en-US"/>
          </a:p>
        </p:txBody>
      </p:sp>
    </p:spTree>
    <p:extLst>
      <p:ext uri="{BB962C8B-B14F-4D97-AF65-F5344CB8AC3E}">
        <p14:creationId xmlns:p14="http://schemas.microsoft.com/office/powerpoint/2010/main" val="341348772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EFC5B97-889A-EF45-9112-ED8F5DFBD5AD}" type="slidenum">
              <a:rPr lang="en-US" smtClean="0"/>
              <a:t>1</a:t>
            </a:fld>
            <a:endParaRPr lang="en-US"/>
          </a:p>
        </p:txBody>
      </p:sp>
    </p:spTree>
    <p:extLst>
      <p:ext uri="{BB962C8B-B14F-4D97-AF65-F5344CB8AC3E}">
        <p14:creationId xmlns:p14="http://schemas.microsoft.com/office/powerpoint/2010/main" val="2451907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ECCB917-F7CF-4A11-A7C0-8A5666B2796F}" type="datetime1">
              <a:rPr lang="en-US" smtClean="0"/>
              <a:t>5/21/2015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765575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6BD854A-1984-41CB-AEE1-3D9BAE85EF17}" type="datetime1">
              <a:rPr lang="en-US" smtClean="0"/>
              <a:t>5/21/2015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1528087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644F3C-4124-4EB6-848D-2C5C35FBC676}" type="datetime1">
              <a:rPr lang="en-US" smtClean="0"/>
              <a:t>5/21/2015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3338119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F4BB8CB-3522-4F7C-BDE5-0D226B975FB6}" type="datetime1">
              <a:rPr lang="en-US" smtClean="0"/>
              <a:t>5/21/2015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3798982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A41DDF9-27A7-4BFB-B418-C210A8B3E398}" type="datetime1">
              <a:rPr lang="en-US" smtClean="0"/>
              <a:t>5/21/2015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784702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4D305B8-A48A-4E99-937B-CA40936B83AC}" type="datetime1">
              <a:rPr lang="en-US" smtClean="0"/>
              <a:t>5/21/2015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2390347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EA43F1B-9A9B-4574-AEFE-FE37B40D1867}" type="datetime1">
              <a:rPr lang="en-US" smtClean="0"/>
              <a:t>5/21/2015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3284649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F6869A-A3AD-4402-B8AD-7000C2B09453}" type="datetime1">
              <a:rPr lang="en-US" smtClean="0"/>
              <a:t>5/21/2015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37831106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6E6987-851C-4D2D-933A-89D827148A6B}" type="datetime1">
              <a:rPr lang="en-US" smtClean="0"/>
              <a:t>5/21/2015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1485941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0F666D-D7D6-471E-BA57-106608D5A634}" type="datetime1">
              <a:rPr lang="en-US" smtClean="0"/>
              <a:t>5/21/2015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2726351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AD5FF8-2255-47D0-90D2-C62C13A88369}" type="datetime1">
              <a:rPr lang="en-US" smtClean="0"/>
              <a:t>5/21/2015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8EEA54-AD8B-0B46-80C4-2639D609232B}" type="slidenum">
              <a:rPr lang="en-US" smtClean="0"/>
              <a:t>‹#›</a:t>
            </a:fld>
            <a:endParaRPr lang="en-US"/>
          </a:p>
        </p:txBody>
      </p:sp>
    </p:spTree>
    <p:extLst>
      <p:ext uri="{BB962C8B-B14F-4D97-AF65-F5344CB8AC3E}">
        <p14:creationId xmlns:p14="http://schemas.microsoft.com/office/powerpoint/2010/main" val="3064253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77E24C-F129-4DFA-8379-3E3D11311FD7}" type="datetime1">
              <a:rPr lang="en-US" smtClean="0"/>
              <a:t>5/21/2015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8EEA54-AD8B-0B46-80C4-2639D609232B}" type="slidenum">
              <a:rPr lang="en-US" smtClean="0"/>
              <a:t>‹#›</a:t>
            </a:fld>
            <a:endParaRPr lang="en-US"/>
          </a:p>
        </p:txBody>
      </p:sp>
    </p:spTree>
    <p:extLst>
      <p:ext uri="{BB962C8B-B14F-4D97-AF65-F5344CB8AC3E}">
        <p14:creationId xmlns:p14="http://schemas.microsoft.com/office/powerpoint/2010/main" val="6200509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emphasis.core.ubc.ca/"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mailto:mdevera@mail.ubc.ca"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mailto:louisega@mail.ubc.ca"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e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94944" y="3200400"/>
            <a:ext cx="7845552" cy="1752600"/>
          </a:xfrm>
        </p:spPr>
        <p:txBody>
          <a:bodyPr anchor="ctr">
            <a:normAutofit/>
          </a:bodyPr>
          <a:lstStyle/>
          <a:p>
            <a:r>
              <a:rPr lang="nl-NL" sz="3600" b="1" dirty="0" smtClean="0">
                <a:solidFill>
                  <a:schemeClr val="tx1"/>
                </a:solidFill>
                <a:ea typeface="Times New Roman"/>
                <a:cs typeface="Times New Roman"/>
              </a:rPr>
              <a:t>Baseline Procedures:</a:t>
            </a:r>
          </a:p>
          <a:p>
            <a:r>
              <a:rPr lang="nl-NL" sz="3600" b="1" dirty="0" smtClean="0">
                <a:solidFill>
                  <a:schemeClr val="tx1"/>
                </a:solidFill>
                <a:ea typeface="Times New Roman"/>
                <a:cs typeface="Times New Roman"/>
              </a:rPr>
              <a:t>Consenting and Enrolling Patients</a:t>
            </a:r>
          </a:p>
        </p:txBody>
      </p:sp>
      <p:sp>
        <p:nvSpPr>
          <p:cNvPr id="7" name="Rectangle 6"/>
          <p:cNvSpPr/>
          <p:nvPr/>
        </p:nvSpPr>
        <p:spPr>
          <a:xfrm>
            <a:off x="263208" y="192025"/>
            <a:ext cx="8617584" cy="2496312"/>
          </a:xfrm>
          <a:prstGeom prst="rect">
            <a:avLst/>
          </a:prstGeom>
          <a:solidFill>
            <a:srgbClr val="FFFF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4400" u="sng" dirty="0" smtClean="0">
              <a:solidFill>
                <a:schemeClr val="tx1"/>
              </a:solidFill>
              <a:latin typeface="+mj-lt"/>
              <a:cs typeface="Arial" panose="020B0604020202020204" pitchFamily="34" charset="0"/>
            </a:endParaRPr>
          </a:p>
          <a:p>
            <a:pPr algn="ctr"/>
            <a:r>
              <a:rPr lang="en-CA" sz="4800" b="1" dirty="0" err="1" smtClean="0">
                <a:solidFill>
                  <a:schemeClr val="tx1"/>
                </a:solidFill>
                <a:latin typeface="+mj-lt"/>
                <a:cs typeface="Arial" panose="020B0604020202020204" pitchFamily="34" charset="0"/>
              </a:rPr>
              <a:t>EmPhAsIS</a:t>
            </a:r>
            <a:r>
              <a:rPr lang="en-CA" sz="4400" u="sng" dirty="0" smtClean="0">
                <a:solidFill>
                  <a:schemeClr val="tx1"/>
                </a:solidFill>
                <a:latin typeface="+mj-lt"/>
                <a:cs typeface="Arial" panose="020B0604020202020204" pitchFamily="34" charset="0"/>
              </a:rPr>
              <a:t/>
            </a:r>
            <a:br>
              <a:rPr lang="en-CA" sz="4400" u="sng" dirty="0" smtClean="0">
                <a:solidFill>
                  <a:schemeClr val="tx1"/>
                </a:solidFill>
                <a:latin typeface="+mj-lt"/>
                <a:cs typeface="Arial" panose="020B0604020202020204" pitchFamily="34" charset="0"/>
              </a:rPr>
            </a:br>
            <a:r>
              <a:rPr lang="en-CA" b="1" u="sng" dirty="0" smtClean="0">
                <a:solidFill>
                  <a:schemeClr val="tx1"/>
                </a:solidFill>
                <a:latin typeface="+mj-lt"/>
                <a:cs typeface="Arial" panose="020B0604020202020204" pitchFamily="34" charset="0"/>
              </a:rPr>
              <a:t>Em</a:t>
            </a:r>
            <a:r>
              <a:rPr lang="en-CA" dirty="0" smtClean="0">
                <a:solidFill>
                  <a:schemeClr val="tx1"/>
                </a:solidFill>
                <a:latin typeface="+mj-lt"/>
                <a:cs typeface="Arial" panose="020B0604020202020204" pitchFamily="34" charset="0"/>
              </a:rPr>
              <a:t>powering </a:t>
            </a:r>
            <a:r>
              <a:rPr lang="en-CA" b="1" u="sng" dirty="0" smtClean="0">
                <a:solidFill>
                  <a:schemeClr val="tx1"/>
                </a:solidFill>
                <a:latin typeface="+mj-lt"/>
                <a:cs typeface="Arial" panose="020B0604020202020204" pitchFamily="34" charset="0"/>
              </a:rPr>
              <a:t>Ph</a:t>
            </a:r>
            <a:r>
              <a:rPr lang="en-CA" dirty="0" smtClean="0">
                <a:solidFill>
                  <a:schemeClr val="tx1"/>
                </a:solidFill>
                <a:latin typeface="+mj-lt"/>
                <a:cs typeface="Arial" panose="020B0604020202020204" pitchFamily="34" charset="0"/>
              </a:rPr>
              <a:t>armacists in </a:t>
            </a:r>
            <a:r>
              <a:rPr lang="en-CA" b="1" u="sng" dirty="0" smtClean="0">
                <a:solidFill>
                  <a:schemeClr val="tx1"/>
                </a:solidFill>
                <a:latin typeface="+mj-lt"/>
                <a:cs typeface="Arial" panose="020B0604020202020204" pitchFamily="34" charset="0"/>
              </a:rPr>
              <a:t>As</a:t>
            </a:r>
            <a:r>
              <a:rPr lang="en-CA" dirty="0" smtClean="0">
                <a:solidFill>
                  <a:schemeClr val="tx1"/>
                </a:solidFill>
                <a:latin typeface="+mj-lt"/>
                <a:cs typeface="Arial" panose="020B0604020202020204" pitchFamily="34" charset="0"/>
              </a:rPr>
              <a:t>thma management through </a:t>
            </a:r>
            <a:r>
              <a:rPr lang="en-CA" b="1" u="sng" dirty="0" smtClean="0">
                <a:solidFill>
                  <a:schemeClr val="tx1"/>
                </a:solidFill>
                <a:latin typeface="+mj-lt"/>
                <a:cs typeface="Arial" panose="020B0604020202020204" pitchFamily="34" charset="0"/>
              </a:rPr>
              <a:t>I</a:t>
            </a:r>
            <a:r>
              <a:rPr lang="en-CA" dirty="0" smtClean="0">
                <a:solidFill>
                  <a:schemeClr val="tx1"/>
                </a:solidFill>
                <a:latin typeface="+mj-lt"/>
                <a:cs typeface="Arial" panose="020B0604020202020204" pitchFamily="34" charset="0"/>
              </a:rPr>
              <a:t>nteractive </a:t>
            </a:r>
            <a:r>
              <a:rPr lang="en-CA" b="1" u="sng" dirty="0" smtClean="0">
                <a:solidFill>
                  <a:schemeClr val="tx1"/>
                </a:solidFill>
                <a:latin typeface="+mj-lt"/>
                <a:cs typeface="Arial" panose="020B0604020202020204" pitchFamily="34" charset="0"/>
              </a:rPr>
              <a:t>S</a:t>
            </a:r>
            <a:r>
              <a:rPr lang="en-CA" dirty="0" smtClean="0">
                <a:solidFill>
                  <a:schemeClr val="tx1"/>
                </a:solidFill>
                <a:latin typeface="+mj-lt"/>
                <a:cs typeface="Arial" panose="020B0604020202020204" pitchFamily="34" charset="0"/>
              </a:rPr>
              <a:t>MS</a:t>
            </a:r>
            <a:endParaRPr lang="en-CA" dirty="0">
              <a:solidFill>
                <a:schemeClr val="tx1"/>
              </a:solidFill>
              <a:latin typeface="+mj-lt"/>
              <a:cs typeface="Arial" panose="020B0604020202020204" pitchFamily="34" charset="0"/>
            </a:endParaRPr>
          </a:p>
        </p:txBody>
      </p:sp>
      <p:pic>
        <p:nvPicPr>
          <p:cNvPr id="9" name="Picture 2" descr="http://emphasis.core.ubc.ca/images/logo_ubcBlack.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1981" y="325314"/>
            <a:ext cx="520038" cy="707252"/>
          </a:xfrm>
          <a:prstGeom prst="rect">
            <a:avLst/>
          </a:prstGeom>
          <a:noFill/>
          <a:extLst>
            <a:ext uri="{909E8E84-426E-40DD-AFC4-6F175D3DCCD1}">
              <a14:hiddenFill xmlns:a14="http://schemas.microsoft.com/office/drawing/2010/main">
                <a:solidFill>
                  <a:srgbClr val="FFFFFF"/>
                </a:solidFill>
              </a14:hiddenFill>
            </a:ext>
          </a:extLst>
        </p:spPr>
      </p:pic>
      <p:sp>
        <p:nvSpPr>
          <p:cNvPr id="10" name="Subtitle 2"/>
          <p:cNvSpPr txBox="1">
            <a:spLocks/>
          </p:cNvSpPr>
          <p:nvPr/>
        </p:nvSpPr>
        <p:spPr>
          <a:xfrm>
            <a:off x="1380744" y="5102512"/>
            <a:ext cx="6400800" cy="1752600"/>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nl-NL" b="1" dirty="0" smtClean="0">
                <a:ea typeface="Times New Roman"/>
                <a:cs typeface="Times New Roman"/>
                <a:hlinkClick r:id="rId4"/>
              </a:rPr>
              <a:t>emphasis.core.ubc.ca </a:t>
            </a:r>
            <a:endParaRPr lang="en-US" dirty="0"/>
          </a:p>
        </p:txBody>
      </p:sp>
      <p:sp>
        <p:nvSpPr>
          <p:cNvPr id="11" name="Right Arrow 10"/>
          <p:cNvSpPr/>
          <p:nvPr/>
        </p:nvSpPr>
        <p:spPr>
          <a:xfrm rot="12906764">
            <a:off x="6323633" y="5409520"/>
            <a:ext cx="460932" cy="480448"/>
          </a:xfrm>
          <a:prstGeom prst="rightArrow">
            <a:avLst>
              <a:gd name="adj1" fmla="val 49888"/>
              <a:gd name="adj2" fmla="val 37452"/>
            </a:avLst>
          </a:prstGeom>
          <a:solidFill>
            <a:srgbClr val="FFFF00"/>
          </a:solidFill>
          <a:ln>
            <a:solidFill>
              <a:schemeClr val="tx1">
                <a:lumMod val="50000"/>
                <a:lumOff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sp>
        <p:nvSpPr>
          <p:cNvPr id="14" name="TextBox 13"/>
          <p:cNvSpPr txBox="1"/>
          <p:nvPr/>
        </p:nvSpPr>
        <p:spPr>
          <a:xfrm>
            <a:off x="5682700" y="5933458"/>
            <a:ext cx="2098844" cy="307777"/>
          </a:xfrm>
          <a:prstGeom prst="rect">
            <a:avLst/>
          </a:prstGeom>
          <a:noFill/>
        </p:spPr>
        <p:txBody>
          <a:bodyPr wrap="none" rtlCol="0">
            <a:spAutoFit/>
          </a:bodyPr>
          <a:lstStyle/>
          <a:p>
            <a:r>
              <a:rPr lang="en-CA" sz="1400" dirty="0" smtClean="0">
                <a:cs typeface="Arial" panose="020B0604020202020204" pitchFamily="34" charset="0"/>
              </a:rPr>
              <a:t>Click for more information</a:t>
            </a:r>
            <a:endParaRPr lang="en-CA" sz="1400" dirty="0">
              <a:cs typeface="Arial" panose="020B0604020202020204" pitchFamily="34" charset="0"/>
            </a:endParaRPr>
          </a:p>
        </p:txBody>
      </p:sp>
      <p:sp>
        <p:nvSpPr>
          <p:cNvPr id="2" name="Slide Number Placeholder 1"/>
          <p:cNvSpPr>
            <a:spLocks noGrp="1"/>
          </p:cNvSpPr>
          <p:nvPr>
            <p:ph type="sldNum" sz="quarter" idx="12"/>
          </p:nvPr>
        </p:nvSpPr>
        <p:spPr/>
        <p:txBody>
          <a:bodyPr/>
          <a:lstStyle/>
          <a:p>
            <a:fld id="{298EEA54-AD8B-0B46-80C4-2639D609232B}" type="slidenum">
              <a:rPr lang="en-US" smtClean="0"/>
              <a:t>1</a:t>
            </a:fld>
            <a:endParaRPr lang="en-US"/>
          </a:p>
        </p:txBody>
      </p:sp>
    </p:spTree>
    <p:extLst>
      <p:ext uri="{BB962C8B-B14F-4D97-AF65-F5344CB8AC3E}">
        <p14:creationId xmlns:p14="http://schemas.microsoft.com/office/powerpoint/2010/main" val="24496628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8988" y="2509771"/>
            <a:ext cx="3228974" cy="1384995"/>
          </a:xfrm>
          <a:prstGeom prst="rect">
            <a:avLst/>
          </a:prstGeom>
          <a:solidFill>
            <a:srgbClr val="FFFFCC"/>
          </a:solidFill>
          <a:ln>
            <a:solidFill>
              <a:schemeClr val="tx1"/>
            </a:solidFill>
          </a:ln>
        </p:spPr>
        <p:txBody>
          <a:bodyPr wrap="square">
            <a:spAutoFit/>
          </a:bodyPr>
          <a:lstStyle/>
          <a:p>
            <a:r>
              <a:rPr lang="en-US" sz="2800" dirty="0" smtClean="0"/>
              <a:t>Fax the </a:t>
            </a:r>
            <a:r>
              <a:rPr lang="en-US" sz="2800" b="1" dirty="0" smtClean="0"/>
              <a:t>Physician </a:t>
            </a:r>
            <a:r>
              <a:rPr lang="en-US" sz="2800" b="1" dirty="0"/>
              <a:t>L</a:t>
            </a:r>
            <a:r>
              <a:rPr lang="en-US" sz="2800" b="1" dirty="0" smtClean="0"/>
              <a:t>etter </a:t>
            </a:r>
            <a:r>
              <a:rPr lang="en-US" sz="2800" dirty="0" smtClean="0"/>
              <a:t>to physicians in your community </a:t>
            </a:r>
            <a:endParaRPr lang="en-CA" sz="28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4775" y="1038225"/>
            <a:ext cx="4643989" cy="563088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le 1"/>
          <p:cNvSpPr txBox="1">
            <a:spLocks/>
          </p:cNvSpPr>
          <p:nvPr/>
        </p:nvSpPr>
        <p:spPr>
          <a:xfrm>
            <a:off x="151203" y="274638"/>
            <a:ext cx="8758793"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t>3</a:t>
            </a:r>
            <a:r>
              <a:rPr lang="en-US" dirty="0" smtClean="0"/>
              <a:t>. Notify Physician</a:t>
            </a:r>
            <a:endParaRPr lang="en-US" dirty="0"/>
          </a:p>
        </p:txBody>
      </p:sp>
      <p:grpSp>
        <p:nvGrpSpPr>
          <p:cNvPr id="6" name="Group 5"/>
          <p:cNvGrpSpPr/>
          <p:nvPr/>
        </p:nvGrpSpPr>
        <p:grpSpPr>
          <a:xfrm>
            <a:off x="8352389" y="0"/>
            <a:ext cx="791611" cy="467976"/>
            <a:chOff x="6940228" y="2207529"/>
            <a:chExt cx="791611" cy="467976"/>
          </a:xfrm>
        </p:grpSpPr>
        <p:sp>
          <p:nvSpPr>
            <p:cNvPr id="7" name="Rectangle 6"/>
            <p:cNvSpPr/>
            <p:nvPr/>
          </p:nvSpPr>
          <p:spPr>
            <a:xfrm>
              <a:off x="6940228" y="2207529"/>
              <a:ext cx="791611" cy="46797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t>
              </a:r>
            </a:p>
          </p:txBody>
        </p:sp>
        <p:pic>
          <p:nvPicPr>
            <p:cNvPr id="8"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55349" y="2252884"/>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8"/>
            <p:cNvPicPr>
              <a:picLocks noChangeAspect="1"/>
            </p:cNvPicPr>
            <p:nvPr/>
          </p:nvPicPr>
          <p:blipFill>
            <a:blip r:embed="rId4"/>
            <a:stretch>
              <a:fillRect/>
            </a:stretch>
          </p:blipFill>
          <p:spPr>
            <a:xfrm flipH="1">
              <a:off x="7425254" y="2313356"/>
              <a:ext cx="228600" cy="273182"/>
            </a:xfrm>
            <a:prstGeom prst="rect">
              <a:avLst/>
            </a:prstGeom>
          </p:spPr>
        </p:pic>
      </p:grpSp>
      <p:grpSp>
        <p:nvGrpSpPr>
          <p:cNvPr id="10" name="Group 9"/>
          <p:cNvGrpSpPr/>
          <p:nvPr/>
        </p:nvGrpSpPr>
        <p:grpSpPr>
          <a:xfrm>
            <a:off x="8352389" y="501953"/>
            <a:ext cx="791611" cy="467976"/>
            <a:chOff x="6971668" y="2828587"/>
            <a:chExt cx="791611" cy="467976"/>
          </a:xfrm>
        </p:grpSpPr>
        <p:sp>
          <p:nvSpPr>
            <p:cNvPr id="11" name="Rectangle 10"/>
            <p:cNvSpPr/>
            <p:nvPr/>
          </p:nvSpPr>
          <p:spPr>
            <a:xfrm>
              <a:off x="6971668" y="2828587"/>
              <a:ext cx="791611" cy="467976"/>
            </a:xfrm>
            <a:prstGeom prst="rect">
              <a:avLst/>
            </a:prstGeom>
            <a:solidFill>
              <a:schemeClr val="tx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pic>
          <p:nvPicPr>
            <p:cNvPr id="12"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08741" y="2883919"/>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3" name="Slide Number Placeholder 2"/>
          <p:cNvSpPr>
            <a:spLocks noGrp="1"/>
          </p:cNvSpPr>
          <p:nvPr>
            <p:ph type="sldNum" sz="quarter" idx="12"/>
          </p:nvPr>
        </p:nvSpPr>
        <p:spPr/>
        <p:txBody>
          <a:bodyPr/>
          <a:lstStyle/>
          <a:p>
            <a:fld id="{298EEA54-AD8B-0B46-80C4-2639D609232B}" type="slidenum">
              <a:rPr lang="en-US" smtClean="0"/>
              <a:t>10</a:t>
            </a:fld>
            <a:endParaRPr lang="en-US"/>
          </a:p>
        </p:txBody>
      </p:sp>
    </p:spTree>
    <p:extLst>
      <p:ext uri="{BB962C8B-B14F-4D97-AF65-F5344CB8AC3E}">
        <p14:creationId xmlns:p14="http://schemas.microsoft.com/office/powerpoint/2010/main" val="224056814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274638"/>
            <a:ext cx="8229600" cy="1631164"/>
          </a:xfrm>
          <a:prstGeom prst="rect">
            <a:avLst/>
          </a:prstGeom>
          <a:solidFill>
            <a:srgbClr val="FFFFCC"/>
          </a:solidFill>
          <a:ln>
            <a:solidFill>
              <a:schemeClr val="tx1"/>
            </a:solidFill>
          </a:ln>
        </p:spPr>
        <p:txBody>
          <a:bodyPr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marL="342900" indent="-342900">
              <a:spcBef>
                <a:spcPts val="600"/>
              </a:spcBef>
              <a:spcAft>
                <a:spcPts val="600"/>
              </a:spcAft>
            </a:pPr>
            <a:r>
              <a:rPr lang="en-GB" b="1" dirty="0" smtClean="0">
                <a:solidFill>
                  <a:prstClr val="black"/>
                </a:solidFill>
                <a:latin typeface="Arial"/>
                <a:ea typeface="+mn-ea"/>
                <a:cs typeface="+mn-cs"/>
              </a:rPr>
              <a:t>Congratulations!</a:t>
            </a:r>
            <a:endParaRPr lang="en-CA" dirty="0"/>
          </a:p>
        </p:txBody>
      </p:sp>
      <p:sp>
        <p:nvSpPr>
          <p:cNvPr id="3" name="TextBox 2"/>
          <p:cNvSpPr txBox="1"/>
          <p:nvPr/>
        </p:nvSpPr>
        <p:spPr>
          <a:xfrm>
            <a:off x="457200" y="2024203"/>
            <a:ext cx="8229600" cy="3785652"/>
          </a:xfrm>
          <a:prstGeom prst="rect">
            <a:avLst/>
          </a:prstGeom>
          <a:noFill/>
        </p:spPr>
        <p:txBody>
          <a:bodyPr wrap="square" rtlCol="0" anchor="ctr">
            <a:spAutoFit/>
          </a:bodyPr>
          <a:lstStyle/>
          <a:p>
            <a:pPr algn="ctr"/>
            <a:r>
              <a:rPr lang="en-US" sz="2400" dirty="0" smtClean="0"/>
              <a:t>You have now successfully consented and enrolled a patient into the study!</a:t>
            </a:r>
          </a:p>
          <a:p>
            <a:pPr algn="ctr"/>
            <a:endParaRPr lang="en-US" sz="2400" b="1" dirty="0" smtClean="0"/>
          </a:p>
          <a:p>
            <a:r>
              <a:rPr lang="en-US" sz="2400" dirty="0" smtClean="0"/>
              <a:t>If you are an </a:t>
            </a:r>
            <a:r>
              <a:rPr lang="en-US" sz="2400" b="1" dirty="0" smtClean="0"/>
              <a:t>Usual Care Pharmacy, </a:t>
            </a:r>
            <a:r>
              <a:rPr lang="en-US" sz="2400" dirty="0" smtClean="0"/>
              <a:t>please see next mini-webinar on</a:t>
            </a:r>
            <a:r>
              <a:rPr lang="en-US" sz="2400" b="1" dirty="0" smtClean="0"/>
              <a:t>:</a:t>
            </a:r>
          </a:p>
          <a:p>
            <a:r>
              <a:rPr lang="en-US" sz="2400" b="1" dirty="0" smtClean="0"/>
              <a:t>“Baseline Procedures: Usual Care Pharmacy, Next Steps”</a:t>
            </a:r>
          </a:p>
          <a:p>
            <a:endParaRPr lang="en-US" sz="2400" b="1" dirty="0"/>
          </a:p>
          <a:p>
            <a:r>
              <a:rPr lang="en-US" sz="2400" dirty="0" smtClean="0"/>
              <a:t>If you are an </a:t>
            </a:r>
            <a:r>
              <a:rPr lang="en-US" sz="2400" b="1" dirty="0" smtClean="0"/>
              <a:t>Intervention Pharmacy</a:t>
            </a:r>
            <a:r>
              <a:rPr lang="en-US" sz="2400" dirty="0" smtClean="0"/>
              <a:t>, please see next mini-webinar on:</a:t>
            </a:r>
          </a:p>
          <a:p>
            <a:r>
              <a:rPr lang="en-US" sz="2400" b="1" dirty="0" smtClean="0"/>
              <a:t>“Baseline Procedures: Intervention Pharmacy, Next Steps”</a:t>
            </a:r>
            <a:endParaRPr lang="en-US" sz="2400" b="1" dirty="0"/>
          </a:p>
        </p:txBody>
      </p:sp>
      <p:sp>
        <p:nvSpPr>
          <p:cNvPr id="4" name="Slide Number Placeholder 3"/>
          <p:cNvSpPr>
            <a:spLocks noGrp="1"/>
          </p:cNvSpPr>
          <p:nvPr>
            <p:ph type="sldNum" sz="quarter" idx="12"/>
          </p:nvPr>
        </p:nvSpPr>
        <p:spPr/>
        <p:txBody>
          <a:bodyPr/>
          <a:lstStyle/>
          <a:p>
            <a:fld id="{298EEA54-AD8B-0B46-80C4-2639D609232B}" type="slidenum">
              <a:rPr lang="en-US" smtClean="0"/>
              <a:t>11</a:t>
            </a:fld>
            <a:endParaRPr lang="en-US"/>
          </a:p>
        </p:txBody>
      </p:sp>
    </p:spTree>
    <p:extLst>
      <p:ext uri="{BB962C8B-B14F-4D97-AF65-F5344CB8AC3E}">
        <p14:creationId xmlns:p14="http://schemas.microsoft.com/office/powerpoint/2010/main" val="39665453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3208" y="333756"/>
            <a:ext cx="8617584" cy="2496312"/>
          </a:xfrm>
          <a:prstGeom prst="rect">
            <a:avLst/>
          </a:prstGeom>
          <a:solidFill>
            <a:srgbClr val="FFFF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4400" u="sng" dirty="0" smtClean="0">
              <a:solidFill>
                <a:schemeClr val="tx1"/>
              </a:solidFill>
              <a:latin typeface="Arial" panose="020B0604020202020204" pitchFamily="34" charset="0"/>
              <a:cs typeface="Arial" panose="020B0604020202020204" pitchFamily="34" charset="0"/>
            </a:endParaRPr>
          </a:p>
          <a:p>
            <a:pPr algn="ctr"/>
            <a:r>
              <a:rPr lang="en-CA" sz="4800" b="1" dirty="0" err="1" smtClean="0">
                <a:solidFill>
                  <a:schemeClr val="tx1"/>
                </a:solidFill>
                <a:latin typeface="Arial" panose="020B0604020202020204" pitchFamily="34" charset="0"/>
                <a:cs typeface="Arial" panose="020B0604020202020204" pitchFamily="34" charset="0"/>
              </a:rPr>
              <a:t>EmPhAsIS</a:t>
            </a:r>
            <a:r>
              <a:rPr lang="en-CA" sz="4400" u="sng" dirty="0" smtClean="0">
                <a:solidFill>
                  <a:schemeClr val="tx1"/>
                </a:solidFill>
                <a:latin typeface="Arial" panose="020B0604020202020204" pitchFamily="34" charset="0"/>
                <a:cs typeface="Arial" panose="020B0604020202020204" pitchFamily="34" charset="0"/>
              </a:rPr>
              <a:t/>
            </a:r>
            <a:br>
              <a:rPr lang="en-CA" sz="4400" u="sng" dirty="0" smtClean="0">
                <a:solidFill>
                  <a:schemeClr val="tx1"/>
                </a:solidFill>
                <a:latin typeface="Arial" panose="020B0604020202020204" pitchFamily="34" charset="0"/>
                <a:cs typeface="Arial" panose="020B0604020202020204" pitchFamily="34" charset="0"/>
              </a:rPr>
            </a:br>
            <a:r>
              <a:rPr lang="en-CA" b="1" u="sng" dirty="0" smtClean="0">
                <a:solidFill>
                  <a:schemeClr val="tx1"/>
                </a:solidFill>
                <a:latin typeface="Arial" panose="020B0604020202020204" pitchFamily="34" charset="0"/>
                <a:cs typeface="Arial" panose="020B0604020202020204" pitchFamily="34" charset="0"/>
              </a:rPr>
              <a:t>Em</a:t>
            </a:r>
            <a:r>
              <a:rPr lang="en-CA" dirty="0" smtClean="0">
                <a:solidFill>
                  <a:schemeClr val="tx1"/>
                </a:solidFill>
                <a:latin typeface="Arial" panose="020B0604020202020204" pitchFamily="34" charset="0"/>
                <a:cs typeface="Arial" panose="020B0604020202020204" pitchFamily="34" charset="0"/>
              </a:rPr>
              <a:t>powering </a:t>
            </a:r>
            <a:r>
              <a:rPr lang="en-CA" b="1" u="sng" dirty="0" smtClean="0">
                <a:solidFill>
                  <a:schemeClr val="tx1"/>
                </a:solidFill>
                <a:latin typeface="Arial" panose="020B0604020202020204" pitchFamily="34" charset="0"/>
                <a:cs typeface="Arial" panose="020B0604020202020204" pitchFamily="34" charset="0"/>
              </a:rPr>
              <a:t>Ph</a:t>
            </a:r>
            <a:r>
              <a:rPr lang="en-CA" dirty="0" smtClean="0">
                <a:solidFill>
                  <a:schemeClr val="tx1"/>
                </a:solidFill>
                <a:latin typeface="Arial" panose="020B0604020202020204" pitchFamily="34" charset="0"/>
                <a:cs typeface="Arial" panose="020B0604020202020204" pitchFamily="34" charset="0"/>
              </a:rPr>
              <a:t>armacists in </a:t>
            </a:r>
            <a:r>
              <a:rPr lang="en-CA" b="1" u="sng" dirty="0" smtClean="0">
                <a:solidFill>
                  <a:schemeClr val="tx1"/>
                </a:solidFill>
                <a:latin typeface="Arial" panose="020B0604020202020204" pitchFamily="34" charset="0"/>
                <a:cs typeface="Arial" panose="020B0604020202020204" pitchFamily="34" charset="0"/>
              </a:rPr>
              <a:t>As</a:t>
            </a:r>
            <a:r>
              <a:rPr lang="en-CA" dirty="0" smtClean="0">
                <a:solidFill>
                  <a:schemeClr val="tx1"/>
                </a:solidFill>
                <a:latin typeface="Arial" panose="020B0604020202020204" pitchFamily="34" charset="0"/>
                <a:cs typeface="Arial" panose="020B0604020202020204" pitchFamily="34" charset="0"/>
              </a:rPr>
              <a:t>thma management through </a:t>
            </a:r>
            <a:r>
              <a:rPr lang="en-CA" b="1" u="sng" dirty="0" smtClean="0">
                <a:solidFill>
                  <a:schemeClr val="tx1"/>
                </a:solidFill>
                <a:latin typeface="Arial" panose="020B0604020202020204" pitchFamily="34" charset="0"/>
                <a:cs typeface="Arial" panose="020B0604020202020204" pitchFamily="34" charset="0"/>
              </a:rPr>
              <a:t>I</a:t>
            </a:r>
            <a:r>
              <a:rPr lang="en-CA" dirty="0" smtClean="0">
                <a:solidFill>
                  <a:schemeClr val="tx1"/>
                </a:solidFill>
                <a:latin typeface="Arial" panose="020B0604020202020204" pitchFamily="34" charset="0"/>
                <a:cs typeface="Arial" panose="020B0604020202020204" pitchFamily="34" charset="0"/>
              </a:rPr>
              <a:t>nteractive </a:t>
            </a:r>
            <a:r>
              <a:rPr lang="en-CA" b="1" u="sng" dirty="0" smtClean="0">
                <a:solidFill>
                  <a:schemeClr val="tx1"/>
                </a:solidFill>
                <a:latin typeface="Arial" panose="020B0604020202020204" pitchFamily="34" charset="0"/>
                <a:cs typeface="Arial" panose="020B0604020202020204" pitchFamily="34" charset="0"/>
              </a:rPr>
              <a:t>S</a:t>
            </a:r>
            <a:r>
              <a:rPr lang="en-CA" dirty="0" smtClean="0">
                <a:solidFill>
                  <a:schemeClr val="tx1"/>
                </a:solidFill>
                <a:latin typeface="Arial" panose="020B0604020202020204" pitchFamily="34" charset="0"/>
                <a:cs typeface="Arial" panose="020B0604020202020204" pitchFamily="34" charset="0"/>
              </a:rPr>
              <a:t>MS</a:t>
            </a:r>
            <a:endParaRPr lang="en-CA" dirty="0">
              <a:solidFill>
                <a:schemeClr val="tx1"/>
              </a:solidFill>
              <a:latin typeface="Arial" panose="020B0604020202020204" pitchFamily="34" charset="0"/>
              <a:cs typeface="Arial" panose="020B0604020202020204" pitchFamily="34" charset="0"/>
            </a:endParaRPr>
          </a:p>
        </p:txBody>
      </p:sp>
      <p:pic>
        <p:nvPicPr>
          <p:cNvPr id="7" name="Picture 2" descr="http://emphasis.core.ubc.ca/images/logo_ubcBlack.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1981" y="544770"/>
            <a:ext cx="520038" cy="707252"/>
          </a:xfrm>
          <a:prstGeom prst="rect">
            <a:avLst/>
          </a:prstGeom>
          <a:noFill/>
          <a:extLst>
            <a:ext uri="{909E8E84-426E-40DD-AFC4-6F175D3DCCD1}">
              <a14:hiddenFill xmlns:a14="http://schemas.microsoft.com/office/drawing/2010/main">
                <a:solidFill>
                  <a:srgbClr val="FFFFFF"/>
                </a:solidFill>
              </a14:hiddenFill>
            </a:ext>
          </a:extLst>
        </p:spPr>
      </p:pic>
      <p:sp>
        <p:nvSpPr>
          <p:cNvPr id="5" name="Subtitle 2"/>
          <p:cNvSpPr txBox="1">
            <a:spLocks/>
          </p:cNvSpPr>
          <p:nvPr/>
        </p:nvSpPr>
        <p:spPr>
          <a:xfrm>
            <a:off x="263208" y="3039526"/>
            <a:ext cx="8617583" cy="3313773"/>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nl-NL" sz="2800" b="1" dirty="0" smtClean="0">
                <a:latin typeface="Arial"/>
                <a:ea typeface="Times New Roman"/>
                <a:cs typeface="Times New Roman"/>
              </a:rPr>
              <a:t>Questions?</a:t>
            </a:r>
          </a:p>
          <a:p>
            <a:pPr marL="0" indent="0" algn="ctr">
              <a:buNone/>
            </a:pPr>
            <a:r>
              <a:rPr lang="nl-NL" sz="2800" dirty="0" smtClean="0">
                <a:latin typeface="Arial"/>
                <a:ea typeface="Times New Roman"/>
                <a:cs typeface="Times New Roman"/>
              </a:rPr>
              <a:t>Please do not hesitate to contact us</a:t>
            </a:r>
          </a:p>
          <a:p>
            <a:pPr marL="0" indent="0" algn="ctr">
              <a:buNone/>
            </a:pPr>
            <a:r>
              <a:rPr lang="en-US" sz="2000" dirty="0" smtClean="0">
                <a:latin typeface="Arial" panose="020B0604020202020204" pitchFamily="34" charset="0"/>
                <a:cs typeface="Arial" panose="020B0604020202020204" pitchFamily="34" charset="0"/>
              </a:rPr>
              <a:t>Dr</a:t>
            </a:r>
            <a:r>
              <a:rPr lang="en-US" sz="2000" dirty="0">
                <a:latin typeface="Arial" panose="020B0604020202020204" pitchFamily="34" charset="0"/>
                <a:cs typeface="Arial" panose="020B0604020202020204" pitchFamily="34" charset="0"/>
              </a:rPr>
              <a:t>. Mary De Vera at </a:t>
            </a:r>
            <a:r>
              <a:rPr lang="en-US" sz="2000" b="1" dirty="0" smtClean="0">
                <a:latin typeface="Arial" panose="020B0604020202020204" pitchFamily="34" charset="0"/>
                <a:cs typeface="Arial" panose="020B0604020202020204" pitchFamily="34" charset="0"/>
              </a:rPr>
              <a:t>604-827-2138 </a:t>
            </a:r>
            <a:r>
              <a:rPr lang="en-US" sz="2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hlinkClick r:id="rId3"/>
              </a:rPr>
              <a:t>mdevera@mail.ubc.ca</a:t>
            </a:r>
            <a:r>
              <a:rPr lang="en-US" sz="2000" dirty="0" smtClean="0">
                <a:latin typeface="Arial" panose="020B0604020202020204" pitchFamily="34" charset="0"/>
                <a:cs typeface="Arial" panose="020B0604020202020204" pitchFamily="34" charset="0"/>
              </a:rPr>
              <a:t>)</a:t>
            </a:r>
            <a:endParaRPr lang="en-US" sz="2000" b="1" dirty="0">
              <a:latin typeface="Arial" panose="020B0604020202020204" pitchFamily="34" charset="0"/>
              <a:cs typeface="Arial" panose="020B0604020202020204" pitchFamily="34" charset="0"/>
            </a:endParaRPr>
          </a:p>
          <a:p>
            <a:pPr marL="0" indent="0" algn="ctr">
              <a:buNone/>
            </a:pPr>
            <a:r>
              <a:rPr lang="en-US" sz="2000" dirty="0">
                <a:latin typeface="Arial" panose="020B0604020202020204" pitchFamily="34" charset="0"/>
                <a:cs typeface="Arial" panose="020B0604020202020204" pitchFamily="34" charset="0"/>
              </a:rPr>
              <a:t>Research Coordinator </a:t>
            </a:r>
            <a:r>
              <a:rPr lang="en-US" sz="2000" dirty="0" smtClean="0">
                <a:latin typeface="Arial" panose="020B0604020202020204" pitchFamily="34" charset="0"/>
                <a:cs typeface="Arial" panose="020B0604020202020204" pitchFamily="34" charset="0"/>
              </a:rPr>
              <a:t>(Louise) at </a:t>
            </a:r>
            <a:r>
              <a:rPr lang="en-US" sz="2000" b="1" dirty="0" smtClean="0">
                <a:latin typeface="Arial" panose="020B0604020202020204" pitchFamily="34" charset="0"/>
                <a:cs typeface="Arial" panose="020B0604020202020204" pitchFamily="34" charset="0"/>
              </a:rPr>
              <a:t>604-827-1567 </a:t>
            </a:r>
            <a:r>
              <a:rPr lang="en-US" sz="2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hlinkClick r:id="rId4"/>
              </a:rPr>
              <a:t>louisega@mail.ubc.ca</a:t>
            </a:r>
            <a:r>
              <a:rPr lang="en-US" sz="2000" dirty="0" smtClean="0">
                <a:latin typeface="Arial" panose="020B0604020202020204" pitchFamily="34" charset="0"/>
                <a:cs typeface="Arial" panose="020B0604020202020204" pitchFamily="34" charset="0"/>
              </a:rPr>
              <a:t>)</a:t>
            </a:r>
            <a:endParaRPr lang="en-US" sz="2000" b="1" dirty="0" smtClean="0">
              <a:latin typeface="Arial" panose="020B0604020202020204" pitchFamily="34" charset="0"/>
              <a:cs typeface="Arial" panose="020B0604020202020204" pitchFamily="34" charset="0"/>
            </a:endParaRPr>
          </a:p>
          <a:p>
            <a:pPr marL="0" indent="0" algn="ctr">
              <a:buNone/>
            </a:pPr>
            <a:r>
              <a:rPr lang="en-US" sz="2000" dirty="0" smtClean="0">
                <a:latin typeface="Arial" panose="020B0604020202020204" pitchFamily="34" charset="0"/>
                <a:cs typeface="Arial" panose="020B0604020202020204" pitchFamily="34" charset="0"/>
              </a:rPr>
              <a:t>Fax: </a:t>
            </a:r>
            <a:r>
              <a:rPr lang="en-US" sz="2000" b="1" dirty="0">
                <a:latin typeface="Arial" panose="020B0604020202020204" pitchFamily="34" charset="0"/>
                <a:cs typeface="Arial" panose="020B0604020202020204" pitchFamily="34" charset="0"/>
              </a:rPr>
              <a:t> </a:t>
            </a:r>
            <a:r>
              <a:rPr lang="en-US" sz="2000" b="1" dirty="0" smtClean="0">
                <a:latin typeface="Arial" panose="020B0604020202020204" pitchFamily="34" charset="0"/>
                <a:cs typeface="Arial" panose="020B0604020202020204" pitchFamily="34" charset="0"/>
              </a:rPr>
              <a:t>604-827-4014</a:t>
            </a:r>
          </a:p>
          <a:p>
            <a:pPr marL="0" indent="0" algn="ctr">
              <a:buNone/>
            </a:pPr>
            <a:r>
              <a:rPr lang="en-US" sz="2000" b="1" dirty="0" smtClean="0">
                <a:latin typeface="Arial" panose="020B0604020202020204" pitchFamily="34" charset="0"/>
                <a:cs typeface="Arial" panose="020B0604020202020204" pitchFamily="34" charset="0"/>
              </a:rPr>
              <a:t>Mailing Address</a:t>
            </a:r>
            <a:endParaRPr lang="en-US" sz="2000" b="1" dirty="0">
              <a:latin typeface="Arial" panose="020B0604020202020204" pitchFamily="34" charset="0"/>
              <a:cs typeface="Arial" panose="020B0604020202020204" pitchFamily="34" charset="0"/>
            </a:endParaRPr>
          </a:p>
          <a:p>
            <a:pPr marL="0" indent="0" algn="ctr">
              <a:buNone/>
            </a:pPr>
            <a:r>
              <a:rPr lang="en-US" sz="2000" dirty="0">
                <a:latin typeface="Arial" panose="020B0604020202020204" pitchFamily="34" charset="0"/>
                <a:cs typeface="Arial" panose="020B0604020202020204" pitchFamily="34" charset="0"/>
              </a:rPr>
              <a:t>2405 </a:t>
            </a:r>
            <a:r>
              <a:rPr lang="en-US" sz="2000" dirty="0" err="1">
                <a:latin typeface="Arial" panose="020B0604020202020204" pitchFamily="34" charset="0"/>
                <a:cs typeface="Arial" panose="020B0604020202020204" pitchFamily="34" charset="0"/>
              </a:rPr>
              <a:t>Wesbrook</a:t>
            </a:r>
            <a:r>
              <a:rPr lang="en-US" sz="2000" dirty="0">
                <a:latin typeface="Arial" panose="020B0604020202020204" pitchFamily="34" charset="0"/>
                <a:cs typeface="Arial" panose="020B0604020202020204" pitchFamily="34" charset="0"/>
              </a:rPr>
              <a:t> Mall, Vancouver </a:t>
            </a:r>
            <a:r>
              <a:rPr lang="en-US" sz="2000" dirty="0" smtClean="0">
                <a:latin typeface="Arial" panose="020B0604020202020204" pitchFamily="34" charset="0"/>
                <a:cs typeface="Arial" panose="020B0604020202020204" pitchFamily="34" charset="0"/>
              </a:rPr>
              <a:t>BC, </a:t>
            </a:r>
            <a:r>
              <a:rPr lang="en-US" sz="2000" dirty="0">
                <a:latin typeface="Arial" panose="020B0604020202020204" pitchFamily="34" charset="0"/>
                <a:cs typeface="Arial" panose="020B0604020202020204" pitchFamily="34" charset="0"/>
              </a:rPr>
              <a:t>Canada V6T 1Z3 </a:t>
            </a:r>
          </a:p>
          <a:p>
            <a:pPr marL="0" indent="0" algn="ctr">
              <a:buNone/>
            </a:pPr>
            <a:endParaRPr lang="nl-NL" dirty="0" smtClean="0">
              <a:latin typeface="Arial"/>
              <a:ea typeface="Times New Roman"/>
              <a:cs typeface="Times New Roman"/>
            </a:endParaRPr>
          </a:p>
        </p:txBody>
      </p:sp>
      <p:sp>
        <p:nvSpPr>
          <p:cNvPr id="2" name="Slide Number Placeholder 1"/>
          <p:cNvSpPr>
            <a:spLocks noGrp="1"/>
          </p:cNvSpPr>
          <p:nvPr>
            <p:ph type="sldNum" sz="quarter" idx="12"/>
          </p:nvPr>
        </p:nvSpPr>
        <p:spPr/>
        <p:txBody>
          <a:bodyPr/>
          <a:lstStyle/>
          <a:p>
            <a:fld id="{298EEA54-AD8B-0B46-80C4-2639D609232B}" type="slidenum">
              <a:rPr lang="en-US" smtClean="0"/>
              <a:t>12</a:t>
            </a:fld>
            <a:endParaRPr lang="en-US"/>
          </a:p>
        </p:txBody>
      </p:sp>
    </p:spTree>
    <p:extLst>
      <p:ext uri="{BB962C8B-B14F-4D97-AF65-F5344CB8AC3E}">
        <p14:creationId xmlns:p14="http://schemas.microsoft.com/office/powerpoint/2010/main" val="29554838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63208" y="192025"/>
            <a:ext cx="8617584" cy="2496312"/>
          </a:xfrm>
          <a:prstGeom prst="rect">
            <a:avLst/>
          </a:prstGeom>
          <a:solidFill>
            <a:srgbClr val="FFFF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4400" u="sng" dirty="0" smtClean="0">
              <a:solidFill>
                <a:schemeClr val="tx1"/>
              </a:solidFill>
              <a:latin typeface="+mj-lt"/>
              <a:cs typeface="Arial" panose="020B0604020202020204" pitchFamily="34" charset="0"/>
            </a:endParaRPr>
          </a:p>
          <a:p>
            <a:pPr algn="ctr"/>
            <a:r>
              <a:rPr lang="en-CA" sz="4800" b="1" dirty="0" err="1" smtClean="0">
                <a:solidFill>
                  <a:schemeClr val="tx1"/>
                </a:solidFill>
                <a:latin typeface="+mj-lt"/>
                <a:cs typeface="Arial" panose="020B0604020202020204" pitchFamily="34" charset="0"/>
              </a:rPr>
              <a:t>EmPhAsIS</a:t>
            </a:r>
            <a:r>
              <a:rPr lang="en-CA" sz="4400" u="sng" dirty="0" smtClean="0">
                <a:solidFill>
                  <a:schemeClr val="tx1"/>
                </a:solidFill>
                <a:latin typeface="+mj-lt"/>
                <a:cs typeface="Arial" panose="020B0604020202020204" pitchFamily="34" charset="0"/>
              </a:rPr>
              <a:t/>
            </a:r>
            <a:br>
              <a:rPr lang="en-CA" sz="4400" u="sng" dirty="0" smtClean="0">
                <a:solidFill>
                  <a:schemeClr val="tx1"/>
                </a:solidFill>
                <a:latin typeface="+mj-lt"/>
                <a:cs typeface="Arial" panose="020B0604020202020204" pitchFamily="34" charset="0"/>
              </a:rPr>
            </a:br>
            <a:r>
              <a:rPr lang="en-CA" b="1" u="sng" dirty="0" smtClean="0">
                <a:solidFill>
                  <a:schemeClr val="tx1"/>
                </a:solidFill>
                <a:latin typeface="+mj-lt"/>
                <a:cs typeface="Arial" panose="020B0604020202020204" pitchFamily="34" charset="0"/>
              </a:rPr>
              <a:t>Em</a:t>
            </a:r>
            <a:r>
              <a:rPr lang="en-CA" dirty="0" smtClean="0">
                <a:solidFill>
                  <a:schemeClr val="tx1"/>
                </a:solidFill>
                <a:latin typeface="+mj-lt"/>
                <a:cs typeface="Arial" panose="020B0604020202020204" pitchFamily="34" charset="0"/>
              </a:rPr>
              <a:t>powering </a:t>
            </a:r>
            <a:r>
              <a:rPr lang="en-CA" b="1" u="sng" dirty="0" smtClean="0">
                <a:solidFill>
                  <a:schemeClr val="tx1"/>
                </a:solidFill>
                <a:latin typeface="+mj-lt"/>
                <a:cs typeface="Arial" panose="020B0604020202020204" pitchFamily="34" charset="0"/>
              </a:rPr>
              <a:t>Ph</a:t>
            </a:r>
            <a:r>
              <a:rPr lang="en-CA" dirty="0" smtClean="0">
                <a:solidFill>
                  <a:schemeClr val="tx1"/>
                </a:solidFill>
                <a:latin typeface="+mj-lt"/>
                <a:cs typeface="Arial" panose="020B0604020202020204" pitchFamily="34" charset="0"/>
              </a:rPr>
              <a:t>armacists in </a:t>
            </a:r>
            <a:r>
              <a:rPr lang="en-CA" b="1" u="sng" dirty="0" smtClean="0">
                <a:solidFill>
                  <a:schemeClr val="tx1"/>
                </a:solidFill>
                <a:latin typeface="+mj-lt"/>
                <a:cs typeface="Arial" panose="020B0604020202020204" pitchFamily="34" charset="0"/>
              </a:rPr>
              <a:t>As</a:t>
            </a:r>
            <a:r>
              <a:rPr lang="en-CA" dirty="0" smtClean="0">
                <a:solidFill>
                  <a:schemeClr val="tx1"/>
                </a:solidFill>
                <a:latin typeface="+mj-lt"/>
                <a:cs typeface="Arial" panose="020B0604020202020204" pitchFamily="34" charset="0"/>
              </a:rPr>
              <a:t>thma management through </a:t>
            </a:r>
            <a:r>
              <a:rPr lang="en-CA" b="1" u="sng" dirty="0" smtClean="0">
                <a:solidFill>
                  <a:schemeClr val="tx1"/>
                </a:solidFill>
                <a:latin typeface="+mj-lt"/>
                <a:cs typeface="Arial" panose="020B0604020202020204" pitchFamily="34" charset="0"/>
              </a:rPr>
              <a:t>I</a:t>
            </a:r>
            <a:r>
              <a:rPr lang="en-CA" dirty="0" smtClean="0">
                <a:solidFill>
                  <a:schemeClr val="tx1"/>
                </a:solidFill>
                <a:latin typeface="+mj-lt"/>
                <a:cs typeface="Arial" panose="020B0604020202020204" pitchFamily="34" charset="0"/>
              </a:rPr>
              <a:t>nteractive </a:t>
            </a:r>
            <a:r>
              <a:rPr lang="en-CA" b="1" u="sng" dirty="0" smtClean="0">
                <a:solidFill>
                  <a:schemeClr val="tx1"/>
                </a:solidFill>
                <a:latin typeface="+mj-lt"/>
                <a:cs typeface="Arial" panose="020B0604020202020204" pitchFamily="34" charset="0"/>
              </a:rPr>
              <a:t>S</a:t>
            </a:r>
            <a:r>
              <a:rPr lang="en-CA" dirty="0" smtClean="0">
                <a:solidFill>
                  <a:schemeClr val="tx1"/>
                </a:solidFill>
                <a:latin typeface="+mj-lt"/>
                <a:cs typeface="Arial" panose="020B0604020202020204" pitchFamily="34" charset="0"/>
              </a:rPr>
              <a:t>MS</a:t>
            </a:r>
            <a:endParaRPr lang="en-CA" dirty="0">
              <a:solidFill>
                <a:schemeClr val="tx1"/>
              </a:solidFill>
              <a:latin typeface="+mj-lt"/>
              <a:cs typeface="Arial" panose="020B0604020202020204" pitchFamily="34" charset="0"/>
            </a:endParaRPr>
          </a:p>
        </p:txBody>
      </p:sp>
      <p:pic>
        <p:nvPicPr>
          <p:cNvPr id="9" name="Picture 2" descr="http://emphasis.core.ubc.ca/images/logo_ubcBlack.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1981" y="325314"/>
            <a:ext cx="520038" cy="70725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57200" y="2857726"/>
            <a:ext cx="8229600" cy="3139321"/>
          </a:xfrm>
          <a:prstGeom prst="rect">
            <a:avLst/>
          </a:prstGeom>
          <a:noFill/>
        </p:spPr>
        <p:txBody>
          <a:bodyPr wrap="square" rtlCol="0" anchor="ctr">
            <a:spAutoFit/>
          </a:bodyPr>
          <a:lstStyle/>
          <a:p>
            <a:pPr algn="ctr"/>
            <a:endParaRPr lang="en-US" sz="2000" b="1" dirty="0" smtClean="0"/>
          </a:p>
          <a:p>
            <a:pPr algn="ctr"/>
            <a:r>
              <a:rPr lang="en-US" sz="2000" dirty="0" smtClean="0"/>
              <a:t>To review how to recruit and screen a potential study participant, </a:t>
            </a:r>
          </a:p>
          <a:p>
            <a:pPr algn="ctr"/>
            <a:r>
              <a:rPr lang="en-US" sz="2000" dirty="0" smtClean="0"/>
              <a:t>please see the previous mini-webinar on:</a:t>
            </a:r>
          </a:p>
          <a:p>
            <a:pPr algn="ctr"/>
            <a:r>
              <a:rPr lang="en-US" sz="2000" dirty="0" smtClean="0"/>
              <a:t>“</a:t>
            </a:r>
            <a:r>
              <a:rPr lang="en-US" sz="2000" b="1" dirty="0" smtClean="0"/>
              <a:t>Baseline Procedures: Recruiting and Screening Patients</a:t>
            </a:r>
            <a:r>
              <a:rPr lang="en-US" sz="2000" dirty="0" smtClean="0"/>
              <a:t>”</a:t>
            </a:r>
          </a:p>
          <a:p>
            <a:pPr algn="ctr"/>
            <a:endParaRPr lang="en-US" sz="2000" b="1" dirty="0" smtClean="0"/>
          </a:p>
          <a:p>
            <a:pPr algn="ctr"/>
            <a:endParaRPr lang="en-US" sz="2000" b="1" dirty="0" smtClean="0"/>
          </a:p>
          <a:p>
            <a:pPr algn="ctr"/>
            <a:r>
              <a:rPr lang="en-US" sz="2000" dirty="0" smtClean="0"/>
              <a:t>Once you have identified a study participant who is willing to participate in the study and fulfills in the inclusion criteria, you are now ready to start obtaining consent and officially enrolling the patient into the study!</a:t>
            </a:r>
            <a:endParaRPr lang="en-US" sz="2000" dirty="0"/>
          </a:p>
          <a:p>
            <a:pPr algn="ctr"/>
            <a:endParaRPr lang="en-US" b="1" dirty="0"/>
          </a:p>
        </p:txBody>
      </p:sp>
      <p:sp>
        <p:nvSpPr>
          <p:cNvPr id="2" name="Slide Number Placeholder 1"/>
          <p:cNvSpPr>
            <a:spLocks noGrp="1"/>
          </p:cNvSpPr>
          <p:nvPr>
            <p:ph type="sldNum" sz="quarter" idx="12"/>
          </p:nvPr>
        </p:nvSpPr>
        <p:spPr/>
        <p:txBody>
          <a:bodyPr/>
          <a:lstStyle/>
          <a:p>
            <a:fld id="{298EEA54-AD8B-0B46-80C4-2639D609232B}" type="slidenum">
              <a:rPr lang="en-US" smtClean="0"/>
              <a:t>2</a:t>
            </a:fld>
            <a:endParaRPr lang="en-US"/>
          </a:p>
        </p:txBody>
      </p:sp>
    </p:spTree>
    <p:extLst>
      <p:ext uri="{BB962C8B-B14F-4D97-AF65-F5344CB8AC3E}">
        <p14:creationId xmlns:p14="http://schemas.microsoft.com/office/powerpoint/2010/main" val="22257648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mdevera\Downloads\2015-05-21 10.25.39.jpg"/>
          <p:cNvPicPr>
            <a:picLocks noChangeAspect="1" noChangeArrowheads="1"/>
          </p:cNvPicPr>
          <p:nvPr/>
        </p:nvPicPr>
        <p:blipFill rotWithShape="1">
          <a:blip r:embed="rId2">
            <a:extLst>
              <a:ext uri="{28A0092B-C50C-407E-A947-70E740481C1C}">
                <a14:useLocalDpi xmlns:a14="http://schemas.microsoft.com/office/drawing/2010/main" val="0"/>
              </a:ext>
            </a:extLst>
          </a:blip>
          <a:srcRect l="1746" t="8126" r="2479" b="7316"/>
          <a:stretch/>
        </p:blipFill>
        <p:spPr bwMode="auto">
          <a:xfrm>
            <a:off x="457200" y="1698171"/>
            <a:ext cx="3875279" cy="4840873"/>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p:cNvSpPr>
            <a:spLocks noGrp="1"/>
          </p:cNvSpPr>
          <p:nvPr>
            <p:ph sz="half" idx="2"/>
          </p:nvPr>
        </p:nvSpPr>
        <p:spPr>
          <a:xfrm>
            <a:off x="4408473" y="1581171"/>
            <a:ext cx="4495801" cy="4957873"/>
          </a:xfrm>
        </p:spPr>
        <p:txBody>
          <a:bodyPr>
            <a:noAutofit/>
          </a:bodyPr>
          <a:lstStyle/>
          <a:p>
            <a:pPr marL="0" indent="0">
              <a:buNone/>
            </a:pPr>
            <a:r>
              <a:rPr lang="en-CA" dirty="0"/>
              <a:t>I</a:t>
            </a:r>
            <a:r>
              <a:rPr lang="en-CA" dirty="0" smtClean="0"/>
              <a:t>n your binder</a:t>
            </a:r>
          </a:p>
          <a:p>
            <a:pPr marL="271463" indent="-271463"/>
            <a:r>
              <a:rPr lang="en-CA" sz="2600" dirty="0" smtClean="0"/>
              <a:t>10 </a:t>
            </a:r>
            <a:r>
              <a:rPr lang="en-CA" sz="2600" b="1" dirty="0" smtClean="0"/>
              <a:t>Enrolment Packages </a:t>
            </a:r>
            <a:r>
              <a:rPr lang="en-CA" sz="2600" dirty="0" smtClean="0"/>
              <a:t>(in plastic covers)</a:t>
            </a:r>
          </a:p>
          <a:p>
            <a:pPr marL="457200" lvl="1" indent="0">
              <a:buNone/>
            </a:pPr>
            <a:r>
              <a:rPr lang="en-CA" sz="2000" b="1" dirty="0" smtClean="0">
                <a:solidFill>
                  <a:schemeClr val="tx2">
                    <a:lumMod val="40000"/>
                    <a:lumOff val="60000"/>
                  </a:schemeClr>
                </a:solidFill>
              </a:rPr>
              <a:t>Instructions </a:t>
            </a:r>
          </a:p>
          <a:p>
            <a:pPr marL="457200" lvl="1" indent="0">
              <a:buNone/>
            </a:pPr>
            <a:r>
              <a:rPr lang="en-CA" sz="2000" b="1" dirty="0" smtClean="0"/>
              <a:t>Subject Information and Consent Form </a:t>
            </a:r>
          </a:p>
          <a:p>
            <a:pPr marL="457200" lvl="1" indent="0">
              <a:buNone/>
            </a:pPr>
            <a:r>
              <a:rPr lang="en-CA" sz="2000" b="1" dirty="0" smtClean="0">
                <a:solidFill>
                  <a:srgbClr val="00B050"/>
                </a:solidFill>
              </a:rPr>
              <a:t>Contact Form </a:t>
            </a:r>
          </a:p>
          <a:p>
            <a:pPr marL="457200" lvl="1" indent="0">
              <a:buNone/>
            </a:pPr>
            <a:r>
              <a:rPr lang="en-CA" sz="2000" b="1" dirty="0" smtClean="0">
                <a:solidFill>
                  <a:schemeClr val="accent6"/>
                </a:solidFill>
              </a:rPr>
              <a:t>Demographic Form</a:t>
            </a:r>
            <a:r>
              <a:rPr lang="en-CA" sz="2000" b="1" dirty="0" smtClean="0"/>
              <a:t> </a:t>
            </a:r>
          </a:p>
          <a:p>
            <a:pPr marL="457200" lvl="1" indent="0">
              <a:buNone/>
            </a:pPr>
            <a:r>
              <a:rPr lang="en-CA" sz="2000" b="1" dirty="0" smtClean="0">
                <a:solidFill>
                  <a:srgbClr val="FF0000"/>
                </a:solidFill>
              </a:rPr>
              <a:t>P</a:t>
            </a:r>
            <a:r>
              <a:rPr lang="en-CA" sz="2000" b="1" dirty="0" smtClean="0">
                <a:solidFill>
                  <a:srgbClr val="00B050"/>
                </a:solidFill>
              </a:rPr>
              <a:t>a</a:t>
            </a:r>
            <a:r>
              <a:rPr lang="en-CA" sz="2000" b="1" dirty="0" smtClean="0">
                <a:solidFill>
                  <a:srgbClr val="0070C0"/>
                </a:solidFill>
              </a:rPr>
              <a:t>r</a:t>
            </a:r>
            <a:r>
              <a:rPr lang="en-CA" sz="2000" b="1" dirty="0" smtClean="0">
                <a:solidFill>
                  <a:srgbClr val="FF0000"/>
                </a:solidFill>
              </a:rPr>
              <a:t>t</a:t>
            </a:r>
            <a:r>
              <a:rPr lang="en-CA" sz="2000" b="1" dirty="0" smtClean="0">
                <a:solidFill>
                  <a:srgbClr val="00B050"/>
                </a:solidFill>
              </a:rPr>
              <a:t>i</a:t>
            </a:r>
            <a:r>
              <a:rPr lang="en-CA" sz="2000" b="1" dirty="0" smtClean="0">
                <a:solidFill>
                  <a:srgbClr val="0070C0"/>
                </a:solidFill>
              </a:rPr>
              <a:t>c</a:t>
            </a:r>
            <a:r>
              <a:rPr lang="en-CA" sz="2000" b="1" dirty="0" smtClean="0">
                <a:solidFill>
                  <a:srgbClr val="FF0000"/>
                </a:solidFill>
              </a:rPr>
              <a:t>i</a:t>
            </a:r>
            <a:r>
              <a:rPr lang="en-CA" sz="2000" b="1" dirty="0" smtClean="0">
                <a:solidFill>
                  <a:srgbClr val="00B050"/>
                </a:solidFill>
              </a:rPr>
              <a:t>p</a:t>
            </a:r>
            <a:r>
              <a:rPr lang="en-CA" sz="2000" b="1" dirty="0" smtClean="0">
                <a:solidFill>
                  <a:srgbClr val="0070C0"/>
                </a:solidFill>
              </a:rPr>
              <a:t>a</a:t>
            </a:r>
            <a:r>
              <a:rPr lang="en-CA" sz="2000" b="1" dirty="0" smtClean="0">
                <a:solidFill>
                  <a:srgbClr val="FF0000"/>
                </a:solidFill>
              </a:rPr>
              <a:t>n</a:t>
            </a:r>
            <a:r>
              <a:rPr lang="en-CA" sz="2000" b="1" dirty="0" smtClean="0">
                <a:solidFill>
                  <a:srgbClr val="00B050"/>
                </a:solidFill>
              </a:rPr>
              <a:t>t</a:t>
            </a:r>
            <a:r>
              <a:rPr lang="en-CA" sz="2000" b="1" dirty="0" smtClean="0"/>
              <a:t> </a:t>
            </a:r>
            <a:r>
              <a:rPr lang="en-CA" sz="2000" b="1" dirty="0" smtClean="0">
                <a:solidFill>
                  <a:srgbClr val="0070C0"/>
                </a:solidFill>
              </a:rPr>
              <a:t>G</a:t>
            </a:r>
            <a:r>
              <a:rPr lang="en-CA" sz="2000" b="1" dirty="0" smtClean="0">
                <a:solidFill>
                  <a:srgbClr val="FF0000"/>
                </a:solidFill>
              </a:rPr>
              <a:t>u</a:t>
            </a:r>
            <a:r>
              <a:rPr lang="en-CA" sz="2000" b="1" dirty="0" smtClean="0">
                <a:solidFill>
                  <a:srgbClr val="00B050"/>
                </a:solidFill>
              </a:rPr>
              <a:t>i</a:t>
            </a:r>
            <a:r>
              <a:rPr lang="en-CA" sz="2000" b="1" dirty="0" smtClean="0">
                <a:solidFill>
                  <a:srgbClr val="0070C0"/>
                </a:solidFill>
              </a:rPr>
              <a:t>d</a:t>
            </a:r>
            <a:r>
              <a:rPr lang="en-CA" sz="2000" b="1" dirty="0" smtClean="0">
                <a:solidFill>
                  <a:srgbClr val="FF0000"/>
                </a:solidFill>
              </a:rPr>
              <a:t>e</a:t>
            </a:r>
            <a:r>
              <a:rPr lang="en-CA" sz="2000" b="1" dirty="0" smtClean="0"/>
              <a:t> </a:t>
            </a:r>
          </a:p>
          <a:p>
            <a:pPr marL="457200" lvl="1" indent="0">
              <a:buNone/>
            </a:pPr>
            <a:r>
              <a:rPr lang="en-CA" sz="2000" dirty="0"/>
              <a:t>[</a:t>
            </a:r>
            <a:r>
              <a:rPr lang="en-CA" sz="2000" b="1" dirty="0" smtClean="0"/>
              <a:t>Magnet </a:t>
            </a:r>
            <a:r>
              <a:rPr lang="en-CA" sz="2000" dirty="0" smtClean="0"/>
              <a:t>– Intervention Group only</a:t>
            </a:r>
            <a:r>
              <a:rPr lang="en-CA" sz="2000" dirty="0"/>
              <a:t>]</a:t>
            </a:r>
            <a:endParaRPr lang="en-CA" sz="2000" dirty="0" smtClean="0"/>
          </a:p>
          <a:p>
            <a:pPr marL="271463" indent="-214313"/>
            <a:r>
              <a:rPr lang="en-CA" sz="2600" dirty="0" smtClean="0"/>
              <a:t>Use 1 package per eligible </a:t>
            </a:r>
            <a:r>
              <a:rPr lang="en-CA" dirty="0" smtClean="0"/>
              <a:t>patient</a:t>
            </a:r>
          </a:p>
          <a:p>
            <a:pPr marL="0" indent="0">
              <a:buNone/>
            </a:pPr>
            <a:endParaRPr lang="en-CA" dirty="0" smtClean="0"/>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0511" y="1543413"/>
            <a:ext cx="611464" cy="642787"/>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20" name="Title 1"/>
          <p:cNvSpPr txBox="1">
            <a:spLocks/>
          </p:cNvSpPr>
          <p:nvPr/>
        </p:nvSpPr>
        <p:spPr>
          <a:xfrm>
            <a:off x="457200" y="274638"/>
            <a:ext cx="8229600" cy="1143000"/>
          </a:xfrm>
          <a:prstGeom prst="rect">
            <a:avLst/>
          </a:prstGeom>
          <a:solidFill>
            <a:srgbClr val="FFFFCC"/>
          </a:solidFill>
          <a:ln>
            <a:solidFill>
              <a:schemeClr val="tx1"/>
            </a:solidFill>
          </a:ln>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For Eligible Patients</a:t>
            </a:r>
            <a:endParaRPr lang="en-US" dirty="0"/>
          </a:p>
        </p:txBody>
      </p:sp>
      <p:grpSp>
        <p:nvGrpSpPr>
          <p:cNvPr id="21" name="Group 20"/>
          <p:cNvGrpSpPr/>
          <p:nvPr/>
        </p:nvGrpSpPr>
        <p:grpSpPr>
          <a:xfrm>
            <a:off x="8352389" y="0"/>
            <a:ext cx="791611" cy="467976"/>
            <a:chOff x="6940228" y="2207529"/>
            <a:chExt cx="791611" cy="467976"/>
          </a:xfrm>
        </p:grpSpPr>
        <p:sp>
          <p:nvSpPr>
            <p:cNvPr id="22" name="Rectangle 21"/>
            <p:cNvSpPr/>
            <p:nvPr/>
          </p:nvSpPr>
          <p:spPr>
            <a:xfrm>
              <a:off x="6940228" y="2207529"/>
              <a:ext cx="791611" cy="46797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t>
              </a:r>
            </a:p>
          </p:txBody>
        </p:sp>
        <p:pic>
          <p:nvPicPr>
            <p:cNvPr id="23"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5349" y="2252884"/>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4" name="Picture 23"/>
            <p:cNvPicPr>
              <a:picLocks noChangeAspect="1"/>
            </p:cNvPicPr>
            <p:nvPr/>
          </p:nvPicPr>
          <p:blipFill>
            <a:blip r:embed="rId5"/>
            <a:stretch>
              <a:fillRect/>
            </a:stretch>
          </p:blipFill>
          <p:spPr>
            <a:xfrm flipH="1">
              <a:off x="7425254" y="2313356"/>
              <a:ext cx="228600" cy="273182"/>
            </a:xfrm>
            <a:prstGeom prst="rect">
              <a:avLst/>
            </a:prstGeom>
          </p:spPr>
        </p:pic>
      </p:grpSp>
      <p:grpSp>
        <p:nvGrpSpPr>
          <p:cNvPr id="25" name="Group 24"/>
          <p:cNvGrpSpPr/>
          <p:nvPr/>
        </p:nvGrpSpPr>
        <p:grpSpPr>
          <a:xfrm>
            <a:off x="8352389" y="501953"/>
            <a:ext cx="791611" cy="467976"/>
            <a:chOff x="6971668" y="2828587"/>
            <a:chExt cx="791611" cy="467976"/>
          </a:xfrm>
        </p:grpSpPr>
        <p:sp>
          <p:nvSpPr>
            <p:cNvPr id="26" name="Rectangle 25"/>
            <p:cNvSpPr/>
            <p:nvPr/>
          </p:nvSpPr>
          <p:spPr>
            <a:xfrm>
              <a:off x="6971668" y="2828587"/>
              <a:ext cx="791611" cy="467976"/>
            </a:xfrm>
            <a:prstGeom prst="rect">
              <a:avLst/>
            </a:prstGeom>
            <a:solidFill>
              <a:schemeClr val="tx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pic>
          <p:nvPicPr>
            <p:cNvPr id="2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08741" y="2883919"/>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2" name="Slide Number Placeholder 1"/>
          <p:cNvSpPr>
            <a:spLocks noGrp="1"/>
          </p:cNvSpPr>
          <p:nvPr>
            <p:ph type="sldNum" sz="quarter" idx="12"/>
          </p:nvPr>
        </p:nvSpPr>
        <p:spPr/>
        <p:txBody>
          <a:bodyPr/>
          <a:lstStyle/>
          <a:p>
            <a:fld id="{298EEA54-AD8B-0B46-80C4-2639D609232B}" type="slidenum">
              <a:rPr lang="en-US" smtClean="0"/>
              <a:t>3</a:t>
            </a:fld>
            <a:endParaRPr lang="en-US"/>
          </a:p>
        </p:txBody>
      </p:sp>
    </p:spTree>
    <p:extLst>
      <p:ext uri="{BB962C8B-B14F-4D97-AF65-F5344CB8AC3E}">
        <p14:creationId xmlns:p14="http://schemas.microsoft.com/office/powerpoint/2010/main" val="6355931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a:t>
            </a:r>
            <a:r>
              <a:rPr lang="en-US" dirty="0" smtClean="0"/>
              <a:t>. Consent Eligible Patients</a:t>
            </a:r>
            <a:endParaRPr lang="en-US" dirty="0"/>
          </a:p>
        </p:txBody>
      </p:sp>
      <p:sp>
        <p:nvSpPr>
          <p:cNvPr id="4" name="Rectangle 3"/>
          <p:cNvSpPr/>
          <p:nvPr/>
        </p:nvSpPr>
        <p:spPr>
          <a:xfrm>
            <a:off x="257045" y="3220180"/>
            <a:ext cx="8603449" cy="1783949"/>
          </a:xfrm>
          <a:prstGeom prst="rect">
            <a:avLst/>
          </a:prstGeom>
          <a:solidFill>
            <a:srgbClr val="FFFF99"/>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272165" y="1539727"/>
            <a:ext cx="8603449" cy="5318273"/>
          </a:xfrm>
        </p:spPr>
        <p:txBody>
          <a:bodyPr>
            <a:noAutofit/>
          </a:bodyPr>
          <a:lstStyle/>
          <a:p>
            <a:r>
              <a:rPr lang="en-US" dirty="0" smtClean="0"/>
              <a:t>Important part of enrollment process </a:t>
            </a:r>
          </a:p>
          <a:p>
            <a:r>
              <a:rPr lang="en-US" dirty="0" smtClean="0"/>
              <a:t>Review </a:t>
            </a:r>
            <a:r>
              <a:rPr lang="en-US" b="1" dirty="0" smtClean="0"/>
              <a:t>Subject Information and Consent Form</a:t>
            </a:r>
            <a:r>
              <a:rPr lang="en-US" dirty="0" smtClean="0"/>
              <a:t> with patient</a:t>
            </a:r>
          </a:p>
          <a:p>
            <a:r>
              <a:rPr lang="en-US" dirty="0" smtClean="0"/>
              <a:t>Have patient sign the 2 copies of page 9 </a:t>
            </a:r>
          </a:p>
          <a:p>
            <a:pPr lvl="1"/>
            <a:r>
              <a:rPr lang="en-US" dirty="0" smtClean="0"/>
              <a:t>1 copy stapled to form </a:t>
            </a:r>
            <a:r>
              <a:rPr lang="en-US" dirty="0" smtClean="0">
                <a:sym typeface="Wingdings"/>
              </a:rPr>
              <a:t> Patient takes home</a:t>
            </a:r>
            <a:endParaRPr lang="en-US" dirty="0" smtClean="0"/>
          </a:p>
          <a:p>
            <a:pPr lvl="1"/>
            <a:r>
              <a:rPr lang="en-US" dirty="0" smtClean="0"/>
              <a:t>1 copy not stapled </a:t>
            </a:r>
            <a:r>
              <a:rPr lang="en-US" dirty="0" smtClean="0">
                <a:sym typeface="Wingdings"/>
              </a:rPr>
              <a:t> </a:t>
            </a:r>
            <a:r>
              <a:rPr lang="en-US" u="sng" dirty="0" smtClean="0">
                <a:sym typeface="Wingdings"/>
              </a:rPr>
              <a:t>Fax</a:t>
            </a:r>
            <a:r>
              <a:rPr lang="en-US" dirty="0" smtClean="0">
                <a:sym typeface="Wingdings"/>
              </a:rPr>
              <a:t> to UBC and </a:t>
            </a:r>
            <a:r>
              <a:rPr lang="en-US" u="sng" dirty="0" smtClean="0">
                <a:sym typeface="Wingdings"/>
              </a:rPr>
              <a:t>File</a:t>
            </a:r>
            <a:r>
              <a:rPr lang="en-US" dirty="0" smtClean="0">
                <a:sym typeface="Wingdings"/>
              </a:rPr>
              <a:t> in binder</a:t>
            </a:r>
            <a:endParaRPr lang="en-US" dirty="0">
              <a:sym typeface="Wingdings"/>
            </a:endParaRPr>
          </a:p>
          <a:p>
            <a:pPr lvl="4"/>
            <a:endParaRPr lang="en-US" b="1" dirty="0" smtClean="0">
              <a:sym typeface="Wingdings"/>
            </a:endParaRPr>
          </a:p>
          <a:p>
            <a:pPr marL="514350" indent="-457200"/>
            <a:r>
              <a:rPr lang="en-US" b="1" u="sng" dirty="0" smtClean="0">
                <a:sym typeface="Wingdings"/>
              </a:rPr>
              <a:t>AFTER</a:t>
            </a:r>
            <a:r>
              <a:rPr lang="en-US" dirty="0" smtClean="0">
                <a:sym typeface="Wingdings"/>
              </a:rPr>
              <a:t> the patient has signed the consent form, you may inform him/her of the study group assignment </a:t>
            </a:r>
            <a:endParaRPr lang="en-US" dirty="0" smtClean="0"/>
          </a:p>
        </p:txBody>
      </p:sp>
      <p:grpSp>
        <p:nvGrpSpPr>
          <p:cNvPr id="9" name="Group 8"/>
          <p:cNvGrpSpPr/>
          <p:nvPr/>
        </p:nvGrpSpPr>
        <p:grpSpPr>
          <a:xfrm>
            <a:off x="8352389" y="0"/>
            <a:ext cx="791611" cy="467976"/>
            <a:chOff x="6940228" y="2207529"/>
            <a:chExt cx="791611" cy="467976"/>
          </a:xfrm>
        </p:grpSpPr>
        <p:sp>
          <p:nvSpPr>
            <p:cNvPr id="10" name="Rectangle 9"/>
            <p:cNvSpPr/>
            <p:nvPr/>
          </p:nvSpPr>
          <p:spPr>
            <a:xfrm>
              <a:off x="6940228" y="2207529"/>
              <a:ext cx="791611" cy="46797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t>
              </a:r>
            </a:p>
          </p:txBody>
        </p:sp>
        <p:pic>
          <p:nvPicPr>
            <p:cNvPr id="1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55349" y="2252884"/>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11"/>
            <p:cNvPicPr>
              <a:picLocks noChangeAspect="1"/>
            </p:cNvPicPr>
            <p:nvPr/>
          </p:nvPicPr>
          <p:blipFill>
            <a:blip r:embed="rId3"/>
            <a:stretch>
              <a:fillRect/>
            </a:stretch>
          </p:blipFill>
          <p:spPr>
            <a:xfrm flipH="1">
              <a:off x="7425254" y="2313356"/>
              <a:ext cx="228600" cy="273182"/>
            </a:xfrm>
            <a:prstGeom prst="rect">
              <a:avLst/>
            </a:prstGeom>
          </p:spPr>
        </p:pic>
      </p:grpSp>
      <p:grpSp>
        <p:nvGrpSpPr>
          <p:cNvPr id="13" name="Group 12"/>
          <p:cNvGrpSpPr/>
          <p:nvPr/>
        </p:nvGrpSpPr>
        <p:grpSpPr>
          <a:xfrm>
            <a:off x="8352389" y="501953"/>
            <a:ext cx="791611" cy="467976"/>
            <a:chOff x="6971668" y="2828587"/>
            <a:chExt cx="791611" cy="467976"/>
          </a:xfrm>
        </p:grpSpPr>
        <p:sp>
          <p:nvSpPr>
            <p:cNvPr id="14" name="Rectangle 13"/>
            <p:cNvSpPr/>
            <p:nvPr/>
          </p:nvSpPr>
          <p:spPr>
            <a:xfrm>
              <a:off x="6971668" y="2828587"/>
              <a:ext cx="791611" cy="467976"/>
            </a:xfrm>
            <a:prstGeom prst="rect">
              <a:avLst/>
            </a:prstGeom>
            <a:solidFill>
              <a:schemeClr val="tx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pic>
          <p:nvPicPr>
            <p:cNvPr id="15"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08741" y="2883919"/>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5" name="Slide Number Placeholder 4"/>
          <p:cNvSpPr>
            <a:spLocks noGrp="1"/>
          </p:cNvSpPr>
          <p:nvPr>
            <p:ph type="sldNum" sz="quarter" idx="12"/>
          </p:nvPr>
        </p:nvSpPr>
        <p:spPr/>
        <p:txBody>
          <a:bodyPr/>
          <a:lstStyle/>
          <a:p>
            <a:fld id="{298EEA54-AD8B-0B46-80C4-2639D609232B}" type="slidenum">
              <a:rPr lang="en-US" smtClean="0"/>
              <a:t>4</a:t>
            </a:fld>
            <a:endParaRPr lang="en-US"/>
          </a:p>
        </p:txBody>
      </p:sp>
    </p:spTree>
    <p:extLst>
      <p:ext uri="{BB962C8B-B14F-4D97-AF65-F5344CB8AC3E}">
        <p14:creationId xmlns:p14="http://schemas.microsoft.com/office/powerpoint/2010/main" val="17224715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862" y="1457325"/>
            <a:ext cx="8477553" cy="4356174"/>
          </a:xfrm>
        </p:spPr>
        <p:txBody>
          <a:bodyPr>
            <a:noAutofit/>
          </a:bodyPr>
          <a:lstStyle/>
          <a:p>
            <a:pPr marL="0" indent="0">
              <a:buNone/>
            </a:pPr>
            <a:endParaRPr lang="en-US" sz="3600" dirty="0" smtClean="0"/>
          </a:p>
          <a:p>
            <a:pPr marL="0" indent="0">
              <a:buNone/>
            </a:pPr>
            <a:r>
              <a:rPr lang="en-US" sz="3600" dirty="0" smtClean="0"/>
              <a:t>Complete </a:t>
            </a:r>
            <a:r>
              <a:rPr lang="en-US" sz="3600" dirty="0"/>
              <a:t>Contact and Demographics </a:t>
            </a:r>
            <a:r>
              <a:rPr lang="en-US" sz="3600" dirty="0" smtClean="0"/>
              <a:t>forms </a:t>
            </a:r>
          </a:p>
          <a:p>
            <a:pPr marL="0" indent="0">
              <a:buNone/>
            </a:pPr>
            <a:endParaRPr lang="en-US" sz="3600" dirty="0"/>
          </a:p>
          <a:p>
            <a:r>
              <a:rPr lang="en-US" sz="3600" dirty="0" smtClean="0"/>
              <a:t>Have patient complete</a:t>
            </a:r>
          </a:p>
          <a:p>
            <a:pPr lvl="1"/>
            <a:r>
              <a:rPr lang="en-US" sz="3200" b="1" dirty="0" smtClean="0">
                <a:solidFill>
                  <a:srgbClr val="00B050"/>
                </a:solidFill>
              </a:rPr>
              <a:t>Contact Form</a:t>
            </a:r>
            <a:r>
              <a:rPr lang="en-US" sz="3200" b="1" dirty="0" smtClean="0"/>
              <a:t> </a:t>
            </a:r>
          </a:p>
          <a:p>
            <a:pPr lvl="1"/>
            <a:r>
              <a:rPr lang="en-US" sz="3200" b="1" dirty="0" smtClean="0">
                <a:solidFill>
                  <a:schemeClr val="accent6"/>
                </a:solidFill>
              </a:rPr>
              <a:t>Demographic Form </a:t>
            </a:r>
            <a:r>
              <a:rPr lang="en-US" sz="3600" b="1" i="1" dirty="0" smtClean="0"/>
              <a:t>		</a:t>
            </a:r>
            <a:r>
              <a:rPr lang="en-US" sz="3600" b="1" dirty="0" smtClean="0"/>
              <a:t>		</a:t>
            </a:r>
          </a:p>
        </p:txBody>
      </p:sp>
      <p:grpSp>
        <p:nvGrpSpPr>
          <p:cNvPr id="8" name="Group 7"/>
          <p:cNvGrpSpPr/>
          <p:nvPr/>
        </p:nvGrpSpPr>
        <p:grpSpPr>
          <a:xfrm>
            <a:off x="8352389" y="0"/>
            <a:ext cx="791611" cy="467976"/>
            <a:chOff x="6940228" y="2207529"/>
            <a:chExt cx="791611" cy="467976"/>
          </a:xfrm>
        </p:grpSpPr>
        <p:sp>
          <p:nvSpPr>
            <p:cNvPr id="9" name="Rectangle 8"/>
            <p:cNvSpPr/>
            <p:nvPr/>
          </p:nvSpPr>
          <p:spPr>
            <a:xfrm>
              <a:off x="6940228" y="2207529"/>
              <a:ext cx="791611" cy="46797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t>
              </a:r>
            </a:p>
          </p:txBody>
        </p:sp>
        <p:pic>
          <p:nvPicPr>
            <p:cNvPr id="14"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55349" y="2252884"/>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 name="Picture 14"/>
            <p:cNvPicPr>
              <a:picLocks noChangeAspect="1"/>
            </p:cNvPicPr>
            <p:nvPr/>
          </p:nvPicPr>
          <p:blipFill>
            <a:blip r:embed="rId3"/>
            <a:stretch>
              <a:fillRect/>
            </a:stretch>
          </p:blipFill>
          <p:spPr>
            <a:xfrm flipH="1">
              <a:off x="7425254" y="2313356"/>
              <a:ext cx="228600" cy="273182"/>
            </a:xfrm>
            <a:prstGeom prst="rect">
              <a:avLst/>
            </a:prstGeom>
          </p:spPr>
        </p:pic>
      </p:grpSp>
      <p:grpSp>
        <p:nvGrpSpPr>
          <p:cNvPr id="16" name="Group 15"/>
          <p:cNvGrpSpPr/>
          <p:nvPr/>
        </p:nvGrpSpPr>
        <p:grpSpPr>
          <a:xfrm>
            <a:off x="8352389" y="501953"/>
            <a:ext cx="791611" cy="467976"/>
            <a:chOff x="6971668" y="2828587"/>
            <a:chExt cx="791611" cy="467976"/>
          </a:xfrm>
        </p:grpSpPr>
        <p:sp>
          <p:nvSpPr>
            <p:cNvPr id="17" name="Rectangle 16"/>
            <p:cNvSpPr/>
            <p:nvPr/>
          </p:nvSpPr>
          <p:spPr>
            <a:xfrm>
              <a:off x="6971668" y="2828587"/>
              <a:ext cx="791611" cy="467976"/>
            </a:xfrm>
            <a:prstGeom prst="rect">
              <a:avLst/>
            </a:prstGeom>
            <a:solidFill>
              <a:schemeClr val="tx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pic>
          <p:nvPicPr>
            <p:cNvPr id="18"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08741" y="2883919"/>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19" name="Title 1"/>
          <p:cNvSpPr txBox="1">
            <a:spLocks/>
          </p:cNvSpPr>
          <p:nvPr/>
        </p:nvSpPr>
        <p:spPr>
          <a:xfrm>
            <a:off x="609600" y="413975"/>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2. Complete Enrolment</a:t>
            </a:r>
            <a:endParaRPr lang="en-US" dirty="0"/>
          </a:p>
        </p:txBody>
      </p:sp>
      <p:sp>
        <p:nvSpPr>
          <p:cNvPr id="2" name="Slide Number Placeholder 1"/>
          <p:cNvSpPr>
            <a:spLocks noGrp="1"/>
          </p:cNvSpPr>
          <p:nvPr>
            <p:ph type="sldNum" sz="quarter" idx="12"/>
          </p:nvPr>
        </p:nvSpPr>
        <p:spPr/>
        <p:txBody>
          <a:bodyPr/>
          <a:lstStyle/>
          <a:p>
            <a:fld id="{298EEA54-AD8B-0B46-80C4-2639D609232B}" type="slidenum">
              <a:rPr lang="en-US" smtClean="0"/>
              <a:t>5</a:t>
            </a:fld>
            <a:endParaRPr lang="en-US"/>
          </a:p>
        </p:txBody>
      </p:sp>
    </p:spTree>
    <p:extLst>
      <p:ext uri="{BB962C8B-B14F-4D97-AF65-F5344CB8AC3E}">
        <p14:creationId xmlns:p14="http://schemas.microsoft.com/office/powerpoint/2010/main" val="15056308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ONY\Desktop\CANON_SC\IMAGE\0001\SCN_000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8468" y="1311715"/>
            <a:ext cx="4140541" cy="535834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35659" y="2280019"/>
            <a:ext cx="2442810" cy="1015663"/>
          </a:xfrm>
          <a:prstGeom prst="rect">
            <a:avLst/>
          </a:prstGeom>
          <a:solidFill>
            <a:srgbClr val="FFFFCC"/>
          </a:solidFill>
          <a:ln>
            <a:solidFill>
              <a:schemeClr val="tx1"/>
            </a:solidFill>
          </a:ln>
        </p:spPr>
        <p:txBody>
          <a:bodyPr wrap="square" rtlCol="0">
            <a:spAutoFit/>
          </a:bodyPr>
          <a:lstStyle/>
          <a:p>
            <a:r>
              <a:rPr lang="en-CA" sz="2000" dirty="0" smtClean="0">
                <a:cs typeface="Arial" panose="020B0604020202020204" pitchFamily="34" charset="0"/>
              </a:rPr>
              <a:t>Please stick the Patient</a:t>
            </a:r>
            <a:r>
              <a:rPr lang="en-CA" sz="2000" b="1" dirty="0" smtClean="0">
                <a:cs typeface="Arial" panose="020B0604020202020204" pitchFamily="34" charset="0"/>
              </a:rPr>
              <a:t> Study ID </a:t>
            </a:r>
            <a:r>
              <a:rPr lang="en-CA" sz="2000" dirty="0" smtClean="0">
                <a:cs typeface="Arial" panose="020B0604020202020204" pitchFamily="34" charset="0"/>
              </a:rPr>
              <a:t>sticker onto the form</a:t>
            </a:r>
            <a:endParaRPr lang="en-CA" sz="2000" dirty="0">
              <a:cs typeface="Arial" panose="020B0604020202020204" pitchFamily="34" charset="0"/>
            </a:endParaRPr>
          </a:p>
        </p:txBody>
      </p:sp>
      <p:cxnSp>
        <p:nvCxnSpPr>
          <p:cNvPr id="7" name="Straight Arrow Connector 6"/>
          <p:cNvCxnSpPr/>
          <p:nvPr/>
        </p:nvCxnSpPr>
        <p:spPr>
          <a:xfrm flipV="1">
            <a:off x="2374252" y="2179674"/>
            <a:ext cx="1091962" cy="1499055"/>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pic>
        <p:nvPicPr>
          <p:cNvPr id="1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b="16200"/>
          <a:stretch/>
        </p:blipFill>
        <p:spPr bwMode="auto">
          <a:xfrm>
            <a:off x="828509" y="3295682"/>
            <a:ext cx="1652062" cy="516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Title 1"/>
          <p:cNvSpPr txBox="1">
            <a:spLocks/>
          </p:cNvSpPr>
          <p:nvPr/>
        </p:nvSpPr>
        <p:spPr>
          <a:xfrm>
            <a:off x="609600" y="413975"/>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2. Complete Enrolment</a:t>
            </a:r>
            <a:endParaRPr lang="en-US" dirty="0"/>
          </a:p>
        </p:txBody>
      </p:sp>
      <p:sp>
        <p:nvSpPr>
          <p:cNvPr id="6" name="TextBox 5"/>
          <p:cNvSpPr txBox="1"/>
          <p:nvPr/>
        </p:nvSpPr>
        <p:spPr>
          <a:xfrm>
            <a:off x="4992921" y="1359267"/>
            <a:ext cx="2661754" cy="369332"/>
          </a:xfrm>
          <a:prstGeom prst="rect">
            <a:avLst/>
          </a:prstGeom>
          <a:solidFill>
            <a:srgbClr val="00B050"/>
          </a:solidFill>
          <a:ln>
            <a:solidFill>
              <a:schemeClr val="tx1"/>
            </a:solidFill>
          </a:ln>
        </p:spPr>
        <p:txBody>
          <a:bodyPr wrap="none" rtlCol="0">
            <a:spAutoFit/>
          </a:bodyPr>
          <a:lstStyle/>
          <a:p>
            <a:r>
              <a:rPr lang="en-CA" b="1" dirty="0" smtClean="0"/>
              <a:t>Contact Information Form</a:t>
            </a:r>
            <a:endParaRPr lang="en-CA" b="1" dirty="0"/>
          </a:p>
        </p:txBody>
      </p:sp>
      <p:sp>
        <p:nvSpPr>
          <p:cNvPr id="2" name="TextBox 1"/>
          <p:cNvSpPr txBox="1"/>
          <p:nvPr/>
        </p:nvSpPr>
        <p:spPr>
          <a:xfrm>
            <a:off x="6018998" y="5004226"/>
            <a:ext cx="2820202" cy="1200329"/>
          </a:xfrm>
          <a:prstGeom prst="rect">
            <a:avLst/>
          </a:prstGeom>
          <a:solidFill>
            <a:srgbClr val="FFFFCC"/>
          </a:solidFill>
          <a:ln>
            <a:solidFill>
              <a:schemeClr val="tx1"/>
            </a:solidFill>
          </a:ln>
        </p:spPr>
        <p:txBody>
          <a:bodyPr wrap="square" rtlCol="0">
            <a:spAutoFit/>
          </a:bodyPr>
          <a:lstStyle/>
          <a:p>
            <a:pPr lvl="0"/>
            <a:r>
              <a:rPr lang="en-CA" dirty="0" smtClean="0">
                <a:solidFill>
                  <a:prstClr val="black"/>
                </a:solidFill>
                <a:cs typeface="Arial" panose="020B0604020202020204" pitchFamily="34" charset="0"/>
              </a:rPr>
              <a:t>Patients can complete the contact form themselves, but </a:t>
            </a:r>
            <a:r>
              <a:rPr lang="en-CA" b="1" dirty="0" smtClean="0">
                <a:solidFill>
                  <a:prstClr val="black"/>
                </a:solidFill>
                <a:cs typeface="Arial" panose="020B0604020202020204" pitchFamily="34" charset="0"/>
              </a:rPr>
              <a:t>verify </a:t>
            </a:r>
            <a:r>
              <a:rPr lang="en-CA" dirty="0" smtClean="0">
                <a:solidFill>
                  <a:prstClr val="black"/>
                </a:solidFill>
                <a:cs typeface="Arial" panose="020B0604020202020204" pitchFamily="34" charset="0"/>
              </a:rPr>
              <a:t>that </a:t>
            </a:r>
            <a:r>
              <a:rPr lang="en-CA" b="1" dirty="0" smtClean="0">
                <a:solidFill>
                  <a:prstClr val="black"/>
                </a:solidFill>
                <a:cs typeface="Arial" panose="020B0604020202020204" pitchFamily="34" charset="0"/>
              </a:rPr>
              <a:t>ALL FIELDS</a:t>
            </a:r>
            <a:r>
              <a:rPr lang="en-CA" dirty="0" smtClean="0">
                <a:solidFill>
                  <a:prstClr val="black"/>
                </a:solidFill>
                <a:cs typeface="Arial" panose="020B0604020202020204" pitchFamily="34" charset="0"/>
              </a:rPr>
              <a:t> are completed!</a:t>
            </a:r>
            <a:endParaRPr lang="en-CA" b="1" dirty="0">
              <a:latin typeface="Arial" panose="020B0604020202020204" pitchFamily="34" charset="0"/>
              <a:cs typeface="Arial" panose="020B0604020202020204" pitchFamily="34" charset="0"/>
            </a:endParaRPr>
          </a:p>
        </p:txBody>
      </p:sp>
      <p:grpSp>
        <p:nvGrpSpPr>
          <p:cNvPr id="19" name="Group 18"/>
          <p:cNvGrpSpPr/>
          <p:nvPr/>
        </p:nvGrpSpPr>
        <p:grpSpPr>
          <a:xfrm>
            <a:off x="8352389" y="0"/>
            <a:ext cx="791611" cy="467976"/>
            <a:chOff x="6940228" y="2207529"/>
            <a:chExt cx="791611" cy="467976"/>
          </a:xfrm>
        </p:grpSpPr>
        <p:sp>
          <p:nvSpPr>
            <p:cNvPr id="20" name="Rectangle 19"/>
            <p:cNvSpPr/>
            <p:nvPr/>
          </p:nvSpPr>
          <p:spPr>
            <a:xfrm>
              <a:off x="6940228" y="2207529"/>
              <a:ext cx="791611" cy="46797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t>
              </a:r>
            </a:p>
          </p:txBody>
        </p:sp>
        <p:pic>
          <p:nvPicPr>
            <p:cNvPr id="21"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5349" y="2252884"/>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 name="Picture 21"/>
            <p:cNvPicPr>
              <a:picLocks noChangeAspect="1"/>
            </p:cNvPicPr>
            <p:nvPr/>
          </p:nvPicPr>
          <p:blipFill>
            <a:blip r:embed="rId5"/>
            <a:stretch>
              <a:fillRect/>
            </a:stretch>
          </p:blipFill>
          <p:spPr>
            <a:xfrm flipH="1">
              <a:off x="7425254" y="2313356"/>
              <a:ext cx="228600" cy="273182"/>
            </a:xfrm>
            <a:prstGeom prst="rect">
              <a:avLst/>
            </a:prstGeom>
          </p:spPr>
        </p:pic>
      </p:grpSp>
      <p:grpSp>
        <p:nvGrpSpPr>
          <p:cNvPr id="23" name="Group 22"/>
          <p:cNvGrpSpPr/>
          <p:nvPr/>
        </p:nvGrpSpPr>
        <p:grpSpPr>
          <a:xfrm>
            <a:off x="8352389" y="501953"/>
            <a:ext cx="791611" cy="467976"/>
            <a:chOff x="6971668" y="2828587"/>
            <a:chExt cx="791611" cy="467976"/>
          </a:xfrm>
        </p:grpSpPr>
        <p:sp>
          <p:nvSpPr>
            <p:cNvPr id="24" name="Rectangle 23"/>
            <p:cNvSpPr/>
            <p:nvPr/>
          </p:nvSpPr>
          <p:spPr>
            <a:xfrm>
              <a:off x="6971668" y="2828587"/>
              <a:ext cx="791611" cy="467976"/>
            </a:xfrm>
            <a:prstGeom prst="rect">
              <a:avLst/>
            </a:prstGeom>
            <a:solidFill>
              <a:schemeClr val="tx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pic>
          <p:nvPicPr>
            <p:cNvPr id="25"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08741" y="2883919"/>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3" name="Slide Number Placeholder 2"/>
          <p:cNvSpPr>
            <a:spLocks noGrp="1"/>
          </p:cNvSpPr>
          <p:nvPr>
            <p:ph type="sldNum" sz="quarter" idx="12"/>
          </p:nvPr>
        </p:nvSpPr>
        <p:spPr/>
        <p:txBody>
          <a:bodyPr/>
          <a:lstStyle/>
          <a:p>
            <a:fld id="{298EEA54-AD8B-0B46-80C4-2639D609232B}" type="slidenum">
              <a:rPr lang="en-US" smtClean="0"/>
              <a:t>6</a:t>
            </a:fld>
            <a:endParaRPr lang="en-US"/>
          </a:p>
        </p:txBody>
      </p:sp>
    </p:spTree>
    <p:extLst>
      <p:ext uri="{BB962C8B-B14F-4D97-AF65-F5344CB8AC3E}">
        <p14:creationId xmlns:p14="http://schemas.microsoft.com/office/powerpoint/2010/main" val="39294156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Users\SONY\Desktop\CANON_SC\IMAGE\0001\SCN_000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3921" y="1375971"/>
            <a:ext cx="4088908" cy="529152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35659" y="2280019"/>
            <a:ext cx="2442810" cy="1015663"/>
          </a:xfrm>
          <a:prstGeom prst="rect">
            <a:avLst/>
          </a:prstGeom>
          <a:solidFill>
            <a:srgbClr val="FFFFCC"/>
          </a:solidFill>
          <a:ln>
            <a:solidFill>
              <a:schemeClr val="tx1"/>
            </a:solidFill>
          </a:ln>
        </p:spPr>
        <p:txBody>
          <a:bodyPr wrap="square" rtlCol="0">
            <a:spAutoFit/>
          </a:bodyPr>
          <a:lstStyle/>
          <a:p>
            <a:r>
              <a:rPr lang="en-CA" sz="2000" dirty="0" smtClean="0">
                <a:cs typeface="Arial" panose="020B0604020202020204" pitchFamily="34" charset="0"/>
              </a:rPr>
              <a:t>Please stick the Patient</a:t>
            </a:r>
            <a:r>
              <a:rPr lang="en-CA" sz="2000" b="1" dirty="0" smtClean="0">
                <a:cs typeface="Arial" panose="020B0604020202020204" pitchFamily="34" charset="0"/>
              </a:rPr>
              <a:t> Study ID </a:t>
            </a:r>
            <a:r>
              <a:rPr lang="en-CA" sz="2000" dirty="0" smtClean="0">
                <a:cs typeface="Arial" panose="020B0604020202020204" pitchFamily="34" charset="0"/>
              </a:rPr>
              <a:t>sticker onto the form</a:t>
            </a:r>
            <a:endParaRPr lang="en-CA" sz="2000" dirty="0">
              <a:cs typeface="Arial" panose="020B0604020202020204" pitchFamily="34" charset="0"/>
            </a:endParaRPr>
          </a:p>
        </p:txBody>
      </p:sp>
      <p:cxnSp>
        <p:nvCxnSpPr>
          <p:cNvPr id="7" name="Straight Arrow Connector 6"/>
          <p:cNvCxnSpPr/>
          <p:nvPr/>
        </p:nvCxnSpPr>
        <p:spPr>
          <a:xfrm flipV="1">
            <a:off x="2374252" y="2169042"/>
            <a:ext cx="1230185" cy="1509686"/>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pic>
        <p:nvPicPr>
          <p:cNvPr id="1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b="16200"/>
          <a:stretch/>
        </p:blipFill>
        <p:spPr bwMode="auto">
          <a:xfrm>
            <a:off x="828509" y="3295682"/>
            <a:ext cx="1652062" cy="516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Title 1"/>
          <p:cNvSpPr txBox="1">
            <a:spLocks/>
          </p:cNvSpPr>
          <p:nvPr/>
        </p:nvSpPr>
        <p:spPr>
          <a:xfrm>
            <a:off x="609600" y="413975"/>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2. Complete Enrolment</a:t>
            </a:r>
            <a:endParaRPr lang="en-US" dirty="0"/>
          </a:p>
        </p:txBody>
      </p:sp>
      <p:sp>
        <p:nvSpPr>
          <p:cNvPr id="6" name="TextBox 5"/>
          <p:cNvSpPr txBox="1"/>
          <p:nvPr/>
        </p:nvSpPr>
        <p:spPr>
          <a:xfrm>
            <a:off x="6146589" y="1704131"/>
            <a:ext cx="2004203" cy="369332"/>
          </a:xfrm>
          <a:prstGeom prst="rect">
            <a:avLst/>
          </a:prstGeom>
          <a:solidFill>
            <a:schemeClr val="accent6"/>
          </a:solidFill>
          <a:ln>
            <a:solidFill>
              <a:schemeClr val="tx1"/>
            </a:solidFill>
          </a:ln>
        </p:spPr>
        <p:txBody>
          <a:bodyPr wrap="none" rtlCol="0">
            <a:spAutoFit/>
          </a:bodyPr>
          <a:lstStyle/>
          <a:p>
            <a:r>
              <a:rPr lang="en-CA" b="1" dirty="0" smtClean="0"/>
              <a:t>Demographic Form</a:t>
            </a:r>
            <a:endParaRPr lang="en-CA" b="1" dirty="0"/>
          </a:p>
        </p:txBody>
      </p:sp>
      <p:sp>
        <p:nvSpPr>
          <p:cNvPr id="2" name="TextBox 1"/>
          <p:cNvSpPr txBox="1"/>
          <p:nvPr/>
        </p:nvSpPr>
        <p:spPr>
          <a:xfrm>
            <a:off x="6018998" y="5004226"/>
            <a:ext cx="2820202" cy="1200329"/>
          </a:xfrm>
          <a:prstGeom prst="rect">
            <a:avLst/>
          </a:prstGeom>
          <a:solidFill>
            <a:srgbClr val="FFFFCC"/>
          </a:solidFill>
          <a:ln>
            <a:solidFill>
              <a:schemeClr val="tx1"/>
            </a:solidFill>
          </a:ln>
        </p:spPr>
        <p:txBody>
          <a:bodyPr wrap="square" rtlCol="0">
            <a:spAutoFit/>
          </a:bodyPr>
          <a:lstStyle/>
          <a:p>
            <a:pPr lvl="0"/>
            <a:r>
              <a:rPr lang="en-CA" dirty="0" smtClean="0">
                <a:solidFill>
                  <a:prstClr val="black"/>
                </a:solidFill>
                <a:cs typeface="Arial" panose="020B0604020202020204" pitchFamily="34" charset="0"/>
              </a:rPr>
              <a:t>Patients can complete the contact form themselves, but </a:t>
            </a:r>
            <a:r>
              <a:rPr lang="en-CA" b="1" dirty="0" smtClean="0">
                <a:solidFill>
                  <a:prstClr val="black"/>
                </a:solidFill>
                <a:cs typeface="Arial" panose="020B0604020202020204" pitchFamily="34" charset="0"/>
              </a:rPr>
              <a:t>verify </a:t>
            </a:r>
            <a:r>
              <a:rPr lang="en-CA" dirty="0" smtClean="0">
                <a:solidFill>
                  <a:prstClr val="black"/>
                </a:solidFill>
                <a:cs typeface="Arial" panose="020B0604020202020204" pitchFamily="34" charset="0"/>
              </a:rPr>
              <a:t>that </a:t>
            </a:r>
            <a:r>
              <a:rPr lang="en-CA" b="1" dirty="0" smtClean="0">
                <a:solidFill>
                  <a:prstClr val="black"/>
                </a:solidFill>
                <a:cs typeface="Arial" panose="020B0604020202020204" pitchFamily="34" charset="0"/>
              </a:rPr>
              <a:t>ALL FIELDS</a:t>
            </a:r>
            <a:r>
              <a:rPr lang="en-CA" dirty="0" smtClean="0">
                <a:solidFill>
                  <a:prstClr val="black"/>
                </a:solidFill>
                <a:cs typeface="Arial" panose="020B0604020202020204" pitchFamily="34" charset="0"/>
              </a:rPr>
              <a:t> are completed!</a:t>
            </a:r>
            <a:endParaRPr lang="en-CA" b="1" dirty="0">
              <a:latin typeface="Arial" panose="020B0604020202020204" pitchFamily="34" charset="0"/>
              <a:cs typeface="Arial" panose="020B0604020202020204" pitchFamily="34" charset="0"/>
            </a:endParaRPr>
          </a:p>
        </p:txBody>
      </p:sp>
      <p:grpSp>
        <p:nvGrpSpPr>
          <p:cNvPr id="12" name="Group 11"/>
          <p:cNvGrpSpPr/>
          <p:nvPr/>
        </p:nvGrpSpPr>
        <p:grpSpPr>
          <a:xfrm>
            <a:off x="8352389" y="0"/>
            <a:ext cx="791611" cy="467976"/>
            <a:chOff x="6940228" y="2207529"/>
            <a:chExt cx="791611" cy="467976"/>
          </a:xfrm>
        </p:grpSpPr>
        <p:sp>
          <p:nvSpPr>
            <p:cNvPr id="13" name="Rectangle 12"/>
            <p:cNvSpPr/>
            <p:nvPr/>
          </p:nvSpPr>
          <p:spPr>
            <a:xfrm>
              <a:off x="6940228" y="2207529"/>
              <a:ext cx="791611" cy="46797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t>
              </a:r>
            </a:p>
          </p:txBody>
        </p:sp>
        <p:pic>
          <p:nvPicPr>
            <p:cNvPr id="14"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5349" y="2252884"/>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6" name="Picture 15"/>
            <p:cNvPicPr>
              <a:picLocks noChangeAspect="1"/>
            </p:cNvPicPr>
            <p:nvPr/>
          </p:nvPicPr>
          <p:blipFill>
            <a:blip r:embed="rId5"/>
            <a:stretch>
              <a:fillRect/>
            </a:stretch>
          </p:blipFill>
          <p:spPr>
            <a:xfrm flipH="1">
              <a:off x="7425254" y="2313356"/>
              <a:ext cx="228600" cy="273182"/>
            </a:xfrm>
            <a:prstGeom prst="rect">
              <a:avLst/>
            </a:prstGeom>
          </p:spPr>
        </p:pic>
      </p:grpSp>
      <p:grpSp>
        <p:nvGrpSpPr>
          <p:cNvPr id="17" name="Group 16"/>
          <p:cNvGrpSpPr/>
          <p:nvPr/>
        </p:nvGrpSpPr>
        <p:grpSpPr>
          <a:xfrm>
            <a:off x="8352389" y="501953"/>
            <a:ext cx="791611" cy="467976"/>
            <a:chOff x="6971668" y="2828587"/>
            <a:chExt cx="791611" cy="467976"/>
          </a:xfrm>
        </p:grpSpPr>
        <p:sp>
          <p:nvSpPr>
            <p:cNvPr id="18" name="Rectangle 17"/>
            <p:cNvSpPr/>
            <p:nvPr/>
          </p:nvSpPr>
          <p:spPr>
            <a:xfrm>
              <a:off x="6971668" y="2828587"/>
              <a:ext cx="791611" cy="467976"/>
            </a:xfrm>
            <a:prstGeom prst="rect">
              <a:avLst/>
            </a:prstGeom>
            <a:solidFill>
              <a:schemeClr val="tx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pic>
          <p:nvPicPr>
            <p:cNvPr id="1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08741" y="2883919"/>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5" name="Slide Number Placeholder 4"/>
          <p:cNvSpPr>
            <a:spLocks noGrp="1"/>
          </p:cNvSpPr>
          <p:nvPr>
            <p:ph type="sldNum" sz="quarter" idx="12"/>
          </p:nvPr>
        </p:nvSpPr>
        <p:spPr/>
        <p:txBody>
          <a:bodyPr/>
          <a:lstStyle/>
          <a:p>
            <a:fld id="{298EEA54-AD8B-0B46-80C4-2639D609232B}" type="slidenum">
              <a:rPr lang="en-US" smtClean="0"/>
              <a:t>7</a:t>
            </a:fld>
            <a:endParaRPr lang="en-US"/>
          </a:p>
        </p:txBody>
      </p:sp>
    </p:spTree>
    <p:extLst>
      <p:ext uri="{BB962C8B-B14F-4D97-AF65-F5344CB8AC3E}">
        <p14:creationId xmlns:p14="http://schemas.microsoft.com/office/powerpoint/2010/main" val="4256745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Complete Enrolment</a:t>
            </a:r>
            <a:endParaRPr lang="en-US" dirty="0"/>
          </a:p>
        </p:txBody>
      </p:sp>
      <p:sp>
        <p:nvSpPr>
          <p:cNvPr id="3" name="Content Placeholder 2"/>
          <p:cNvSpPr>
            <a:spLocks noGrp="1"/>
          </p:cNvSpPr>
          <p:nvPr>
            <p:ph idx="1"/>
          </p:nvPr>
        </p:nvSpPr>
        <p:spPr>
          <a:xfrm>
            <a:off x="257045" y="1630436"/>
            <a:ext cx="8886955" cy="4525963"/>
          </a:xfrm>
        </p:spPr>
        <p:txBody>
          <a:bodyPr>
            <a:noAutofit/>
          </a:bodyPr>
          <a:lstStyle/>
          <a:p>
            <a:pPr marL="0" indent="0">
              <a:buNone/>
            </a:pPr>
            <a:r>
              <a:rPr lang="en-US" sz="3600" dirty="0" smtClean="0"/>
              <a:t>Once the patient has completed the </a:t>
            </a:r>
            <a:r>
              <a:rPr lang="en-US" sz="3200" b="1" dirty="0" smtClean="0">
                <a:solidFill>
                  <a:srgbClr val="00B050"/>
                </a:solidFill>
              </a:rPr>
              <a:t>Contact Form </a:t>
            </a:r>
            <a:r>
              <a:rPr lang="en-US" dirty="0" smtClean="0"/>
              <a:t>and the </a:t>
            </a:r>
            <a:r>
              <a:rPr lang="en-US" sz="3200" b="1" dirty="0" smtClean="0">
                <a:solidFill>
                  <a:schemeClr val="accent6"/>
                </a:solidFill>
              </a:rPr>
              <a:t>Demographic Form</a:t>
            </a:r>
            <a:r>
              <a:rPr lang="en-US" dirty="0" smtClean="0"/>
              <a:t>…</a:t>
            </a:r>
            <a:endParaRPr lang="en-US" sz="3200" b="1" dirty="0" smtClean="0">
              <a:solidFill>
                <a:schemeClr val="accent6"/>
              </a:solidFill>
            </a:endParaRPr>
          </a:p>
          <a:p>
            <a:pPr marL="0" indent="0">
              <a:buNone/>
            </a:pPr>
            <a:endParaRPr lang="en-US" sz="1600" dirty="0" smtClean="0"/>
          </a:p>
          <a:p>
            <a:r>
              <a:rPr lang="en-US" sz="3600" u="sng" dirty="0" smtClean="0"/>
              <a:t>Fax</a:t>
            </a:r>
            <a:r>
              <a:rPr lang="en-US" sz="3600" dirty="0" smtClean="0"/>
              <a:t> to UBC </a:t>
            </a:r>
            <a:r>
              <a:rPr lang="en-US" sz="3600" b="1" dirty="0" smtClean="0"/>
              <a:t>604-827-4014</a:t>
            </a:r>
            <a:endParaRPr lang="en-US" sz="3600" dirty="0"/>
          </a:p>
          <a:p>
            <a:r>
              <a:rPr lang="en-US" sz="3600" u="sng" dirty="0" smtClean="0"/>
              <a:t>File</a:t>
            </a:r>
            <a:r>
              <a:rPr lang="en-US" sz="3600" dirty="0" smtClean="0"/>
              <a:t> in your binder (“Completed Forms” tab)</a:t>
            </a:r>
            <a:r>
              <a:rPr lang="en-US" sz="3600" b="1" dirty="0" smtClean="0"/>
              <a:t>	</a:t>
            </a:r>
            <a:endParaRPr lang="en-US" sz="3600" b="1" i="1" dirty="0" smtClean="0"/>
          </a:p>
          <a:p>
            <a:r>
              <a:rPr lang="en-US" sz="3600" b="1" dirty="0" smtClean="0"/>
              <a:t>Update</a:t>
            </a:r>
            <a:r>
              <a:rPr lang="en-US" sz="3600" dirty="0" smtClean="0"/>
              <a:t> the </a:t>
            </a:r>
            <a:r>
              <a:rPr lang="en-US" sz="3600" b="1" dirty="0" smtClean="0"/>
              <a:t>Study Log</a:t>
            </a:r>
          </a:p>
          <a:p>
            <a:pPr lvl="1"/>
            <a:r>
              <a:rPr lang="en-US" dirty="0" smtClean="0"/>
              <a:t>Found at the front of your binder</a:t>
            </a:r>
            <a:r>
              <a:rPr lang="en-US" b="1" i="1" dirty="0" smtClean="0"/>
              <a:t>	</a:t>
            </a:r>
            <a:r>
              <a:rPr lang="en-US" b="1" dirty="0" smtClean="0"/>
              <a:t>		</a:t>
            </a:r>
          </a:p>
        </p:txBody>
      </p:sp>
      <p:grpSp>
        <p:nvGrpSpPr>
          <p:cNvPr id="8" name="Group 7"/>
          <p:cNvGrpSpPr/>
          <p:nvPr/>
        </p:nvGrpSpPr>
        <p:grpSpPr>
          <a:xfrm>
            <a:off x="8352389" y="0"/>
            <a:ext cx="791611" cy="467976"/>
            <a:chOff x="6940228" y="2207529"/>
            <a:chExt cx="791611" cy="467976"/>
          </a:xfrm>
        </p:grpSpPr>
        <p:sp>
          <p:nvSpPr>
            <p:cNvPr id="9" name="Rectangle 8"/>
            <p:cNvSpPr/>
            <p:nvPr/>
          </p:nvSpPr>
          <p:spPr>
            <a:xfrm>
              <a:off x="6940228" y="2207529"/>
              <a:ext cx="791611" cy="46797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t>
              </a:r>
            </a:p>
          </p:txBody>
        </p:sp>
        <p:pic>
          <p:nvPicPr>
            <p:cNvPr id="14"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955349" y="2252884"/>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 name="Picture 14"/>
            <p:cNvPicPr>
              <a:picLocks noChangeAspect="1"/>
            </p:cNvPicPr>
            <p:nvPr/>
          </p:nvPicPr>
          <p:blipFill>
            <a:blip r:embed="rId3"/>
            <a:stretch>
              <a:fillRect/>
            </a:stretch>
          </p:blipFill>
          <p:spPr>
            <a:xfrm flipH="1">
              <a:off x="7425254" y="2313356"/>
              <a:ext cx="228600" cy="273182"/>
            </a:xfrm>
            <a:prstGeom prst="rect">
              <a:avLst/>
            </a:prstGeom>
          </p:spPr>
        </p:pic>
      </p:grpSp>
      <p:grpSp>
        <p:nvGrpSpPr>
          <p:cNvPr id="16" name="Group 15"/>
          <p:cNvGrpSpPr/>
          <p:nvPr/>
        </p:nvGrpSpPr>
        <p:grpSpPr>
          <a:xfrm>
            <a:off x="8352389" y="501953"/>
            <a:ext cx="791611" cy="467976"/>
            <a:chOff x="6971668" y="2828587"/>
            <a:chExt cx="791611" cy="467976"/>
          </a:xfrm>
        </p:grpSpPr>
        <p:sp>
          <p:nvSpPr>
            <p:cNvPr id="17" name="Rectangle 16"/>
            <p:cNvSpPr/>
            <p:nvPr/>
          </p:nvSpPr>
          <p:spPr>
            <a:xfrm>
              <a:off x="6971668" y="2828587"/>
              <a:ext cx="791611" cy="467976"/>
            </a:xfrm>
            <a:prstGeom prst="rect">
              <a:avLst/>
            </a:prstGeom>
            <a:solidFill>
              <a:schemeClr val="tx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pic>
          <p:nvPicPr>
            <p:cNvPr id="18"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08741" y="2883919"/>
              <a:ext cx="309033" cy="3397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3074" name="Picture 2" descr="C:\Users\SONY\Desktop\CANON_SC\IMAGE\0001\SCN_0005.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5050" y="4904700"/>
            <a:ext cx="1066800" cy="1380565"/>
          </a:xfrm>
          <a:prstGeom prst="rect">
            <a:avLst/>
          </a:prstGeom>
          <a:noFill/>
          <a:ln>
            <a:solidFill>
              <a:srgbClr val="666666"/>
            </a:solidFill>
          </a:ln>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p:txBody>
          <a:bodyPr/>
          <a:lstStyle/>
          <a:p>
            <a:fld id="{298EEA54-AD8B-0B46-80C4-2639D609232B}" type="slidenum">
              <a:rPr lang="en-US" smtClean="0"/>
              <a:t>8</a:t>
            </a:fld>
            <a:endParaRPr lang="en-US"/>
          </a:p>
        </p:txBody>
      </p:sp>
    </p:spTree>
    <p:extLst>
      <p:ext uri="{BB962C8B-B14F-4D97-AF65-F5344CB8AC3E}">
        <p14:creationId xmlns:p14="http://schemas.microsoft.com/office/powerpoint/2010/main" val="40863233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Complete Enrolment</a:t>
            </a:r>
            <a:endParaRPr lang="en-US" dirty="0"/>
          </a:p>
        </p:txBody>
      </p:sp>
      <p:pic>
        <p:nvPicPr>
          <p:cNvPr id="4" name="Picture 2" descr="C:\Users\SONY\Desktop\CANON_SC\IMAGE\0001\SCN_0005.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9655" y="1360489"/>
            <a:ext cx="4115019" cy="5325320"/>
          </a:xfrm>
          <a:prstGeom prst="rect">
            <a:avLst/>
          </a:prstGeom>
          <a:noFill/>
          <a:ln>
            <a:solidFill>
              <a:srgbClr val="666666"/>
            </a:solidFill>
          </a:ln>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733874" y="1871406"/>
            <a:ext cx="1985087" cy="707886"/>
          </a:xfrm>
          <a:prstGeom prst="rect">
            <a:avLst/>
          </a:prstGeom>
          <a:solidFill>
            <a:srgbClr val="FFFFCC"/>
          </a:solidFill>
          <a:ln>
            <a:solidFill>
              <a:schemeClr val="tx1"/>
            </a:solidFill>
          </a:ln>
        </p:spPr>
        <p:txBody>
          <a:bodyPr wrap="square" rtlCol="0">
            <a:spAutoFit/>
          </a:bodyPr>
          <a:lstStyle/>
          <a:p>
            <a:r>
              <a:rPr lang="en-CA" sz="2000" dirty="0" smtClean="0">
                <a:cs typeface="Arial" panose="020B0604020202020204" pitchFamily="34" charset="0"/>
              </a:rPr>
              <a:t>Fill in your </a:t>
            </a:r>
            <a:r>
              <a:rPr lang="en-CA" sz="2000" b="1" dirty="0" smtClean="0">
                <a:cs typeface="Arial" panose="020B0604020202020204" pitchFamily="34" charset="0"/>
              </a:rPr>
              <a:t>Site #</a:t>
            </a:r>
            <a:endParaRPr lang="en-CA" sz="2000" dirty="0" smtClean="0">
              <a:cs typeface="Arial" panose="020B0604020202020204" pitchFamily="34" charset="0"/>
            </a:endParaRPr>
          </a:p>
          <a:p>
            <a:r>
              <a:rPr lang="en-CA" sz="2000" dirty="0" smtClean="0">
                <a:cs typeface="Arial" panose="020B0604020202020204" pitchFamily="34" charset="0"/>
              </a:rPr>
              <a:t>(i.e. </a:t>
            </a:r>
            <a:r>
              <a:rPr lang="en-CA" sz="2000" u="sng" dirty="0" smtClean="0">
                <a:cs typeface="Arial" panose="020B0604020202020204" pitchFamily="34" charset="0"/>
              </a:rPr>
              <a:t>007)</a:t>
            </a:r>
            <a:endParaRPr lang="en-CA" sz="2000" dirty="0">
              <a:cs typeface="Arial" panose="020B0604020202020204" pitchFamily="34" charset="0"/>
            </a:endParaRPr>
          </a:p>
        </p:txBody>
      </p:sp>
      <p:cxnSp>
        <p:nvCxnSpPr>
          <p:cNvPr id="6" name="Straight Arrow Connector 5"/>
          <p:cNvCxnSpPr/>
          <p:nvPr/>
        </p:nvCxnSpPr>
        <p:spPr>
          <a:xfrm flipH="1">
            <a:off x="4073236" y="2398816"/>
            <a:ext cx="1660638" cy="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pic>
        <p:nvPicPr>
          <p:cNvPr id="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b="16200"/>
          <a:stretch/>
        </p:blipFill>
        <p:spPr bwMode="auto">
          <a:xfrm>
            <a:off x="1189112" y="4760028"/>
            <a:ext cx="1652062" cy="516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TextBox 15"/>
          <p:cNvSpPr txBox="1"/>
          <p:nvPr/>
        </p:nvSpPr>
        <p:spPr>
          <a:xfrm>
            <a:off x="116845" y="3726273"/>
            <a:ext cx="2442810" cy="1015663"/>
          </a:xfrm>
          <a:prstGeom prst="rect">
            <a:avLst/>
          </a:prstGeom>
          <a:solidFill>
            <a:srgbClr val="FFFFCC"/>
          </a:solidFill>
          <a:ln>
            <a:solidFill>
              <a:schemeClr val="tx1"/>
            </a:solidFill>
          </a:ln>
        </p:spPr>
        <p:txBody>
          <a:bodyPr wrap="square" rtlCol="0">
            <a:spAutoFit/>
          </a:bodyPr>
          <a:lstStyle/>
          <a:p>
            <a:r>
              <a:rPr lang="en-CA" sz="2000" dirty="0" smtClean="0">
                <a:cs typeface="Arial" panose="020B0604020202020204" pitchFamily="34" charset="0"/>
              </a:rPr>
              <a:t>Please stick the Patient</a:t>
            </a:r>
            <a:r>
              <a:rPr lang="en-CA" sz="2000" b="1" dirty="0" smtClean="0">
                <a:cs typeface="Arial" panose="020B0604020202020204" pitchFamily="34" charset="0"/>
              </a:rPr>
              <a:t> Study ID </a:t>
            </a:r>
            <a:r>
              <a:rPr lang="en-CA" sz="2000" dirty="0" smtClean="0">
                <a:cs typeface="Arial" panose="020B0604020202020204" pitchFamily="34" charset="0"/>
              </a:rPr>
              <a:t>sticker onto the form</a:t>
            </a:r>
            <a:endParaRPr lang="en-CA" sz="2000" dirty="0">
              <a:cs typeface="Arial" panose="020B0604020202020204" pitchFamily="34" charset="0"/>
            </a:endParaRPr>
          </a:p>
        </p:txBody>
      </p:sp>
      <p:cxnSp>
        <p:nvCxnSpPr>
          <p:cNvPr id="17" name="Straight Arrow Connector 16"/>
          <p:cNvCxnSpPr/>
          <p:nvPr/>
        </p:nvCxnSpPr>
        <p:spPr>
          <a:xfrm flipV="1">
            <a:off x="2686795" y="3420094"/>
            <a:ext cx="626421" cy="132184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243990" y="4626818"/>
            <a:ext cx="2442810" cy="1015663"/>
          </a:xfrm>
          <a:prstGeom prst="rect">
            <a:avLst/>
          </a:prstGeom>
          <a:solidFill>
            <a:srgbClr val="FFFFCC"/>
          </a:solidFill>
          <a:ln>
            <a:solidFill>
              <a:schemeClr val="tx1"/>
            </a:solidFill>
          </a:ln>
        </p:spPr>
        <p:txBody>
          <a:bodyPr wrap="square" rtlCol="0">
            <a:spAutoFit/>
          </a:bodyPr>
          <a:lstStyle/>
          <a:p>
            <a:r>
              <a:rPr lang="en-CA" sz="2000" dirty="0" smtClean="0">
                <a:cs typeface="Arial" panose="020B0604020202020204" pitchFamily="34" charset="0"/>
              </a:rPr>
              <a:t>Fill in patient name and relevant contact information</a:t>
            </a:r>
            <a:endParaRPr lang="en-CA" sz="2000" dirty="0">
              <a:cs typeface="Arial" panose="020B0604020202020204" pitchFamily="34" charset="0"/>
            </a:endParaRPr>
          </a:p>
        </p:txBody>
      </p:sp>
      <p:cxnSp>
        <p:nvCxnSpPr>
          <p:cNvPr id="20" name="Straight Arrow Connector 19"/>
          <p:cNvCxnSpPr/>
          <p:nvPr/>
        </p:nvCxnSpPr>
        <p:spPr>
          <a:xfrm flipH="1" flipV="1">
            <a:off x="4770909" y="3438186"/>
            <a:ext cx="1473081" cy="1478198"/>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12"/>
          </p:nvPr>
        </p:nvSpPr>
        <p:spPr/>
        <p:txBody>
          <a:bodyPr/>
          <a:lstStyle/>
          <a:p>
            <a:fld id="{298EEA54-AD8B-0B46-80C4-2639D609232B}" type="slidenum">
              <a:rPr lang="en-US" smtClean="0"/>
              <a:t>9</a:t>
            </a:fld>
            <a:endParaRPr lang="en-US"/>
          </a:p>
        </p:txBody>
      </p:sp>
    </p:spTree>
    <p:extLst>
      <p:ext uri="{BB962C8B-B14F-4D97-AF65-F5344CB8AC3E}">
        <p14:creationId xmlns:p14="http://schemas.microsoft.com/office/powerpoint/2010/main" val="255800008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31286</TotalTime>
  <Words>471</Words>
  <Application>Microsoft Office PowerPoint</Application>
  <PresentationFormat>On-screen Show (4:3)</PresentationFormat>
  <Paragraphs>99</Paragraphs>
  <Slides>12</Slides>
  <Notes>1</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1. Consent Eligible Patients</vt:lpstr>
      <vt:lpstr>PowerPoint Presentation</vt:lpstr>
      <vt:lpstr>PowerPoint Presentation</vt:lpstr>
      <vt:lpstr>PowerPoint Presentation</vt:lpstr>
      <vt:lpstr>2. Complete Enrolment</vt:lpstr>
      <vt:lpstr>2. Complete Enrolment</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Emphasis Webinar</dc:title>
  <dc:creator>Apple</dc:creator>
  <cp:lastModifiedBy>De Vera, Mary</cp:lastModifiedBy>
  <cp:revision>651</cp:revision>
  <cp:lastPrinted>2015-04-29T17:23:52Z</cp:lastPrinted>
  <dcterms:created xsi:type="dcterms:W3CDTF">2015-02-04T21:33:33Z</dcterms:created>
  <dcterms:modified xsi:type="dcterms:W3CDTF">2015-05-21T17:53:35Z</dcterms:modified>
</cp:coreProperties>
</file>

<file path=docProps/thumbnail.jpeg>
</file>